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44" r:id="rId2"/>
    <p:sldId id="493" r:id="rId3"/>
    <p:sldId id="455" r:id="rId4"/>
    <p:sldId id="457" r:id="rId5"/>
    <p:sldId id="525" r:id="rId6"/>
    <p:sldId id="527" r:id="rId7"/>
    <p:sldId id="528" r:id="rId8"/>
    <p:sldId id="529" r:id="rId9"/>
    <p:sldId id="530" r:id="rId10"/>
    <p:sldId id="531" r:id="rId11"/>
    <p:sldId id="533" r:id="rId12"/>
    <p:sldId id="552" r:id="rId13"/>
    <p:sldId id="515" r:id="rId14"/>
    <p:sldId id="554" r:id="rId15"/>
    <p:sldId id="465" r:id="rId16"/>
    <p:sldId id="507" r:id="rId17"/>
    <p:sldId id="555" r:id="rId18"/>
    <p:sldId id="556" r:id="rId19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D1FDD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8913" autoAdjust="0"/>
  </p:normalViewPr>
  <p:slideViewPr>
    <p:cSldViewPr>
      <p:cViewPr>
        <p:scale>
          <a:sx n="100" d="100"/>
          <a:sy n="100" d="100"/>
        </p:scale>
        <p:origin x="-922" y="31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35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935823-E0FB-4BD7-BE11-6FBEE5A5891B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5B7451-7F41-4F97-8DDB-0B486FA7BFDE}">
      <dgm:prSet phldrT="[Text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Primary Care</a:t>
          </a:r>
          <a:endParaRPr lang="en-US" b="1" dirty="0">
            <a:solidFill>
              <a:schemeClr val="tx1"/>
            </a:solidFill>
          </a:endParaRPr>
        </a:p>
      </dgm:t>
    </dgm:pt>
    <dgm:pt modelId="{04F6DFAC-2F31-4F04-95B2-A294B454D889}" type="parTrans" cxnId="{CDD47E85-B185-4A82-B058-EE9A7ABD6BE5}">
      <dgm:prSet/>
      <dgm:spPr/>
      <dgm:t>
        <a:bodyPr/>
        <a:lstStyle/>
        <a:p>
          <a:endParaRPr lang="en-US"/>
        </a:p>
      </dgm:t>
    </dgm:pt>
    <dgm:pt modelId="{800E3771-BB94-442B-B1EF-790C583112D6}" type="sibTrans" cxnId="{CDD47E85-B185-4A82-B058-EE9A7ABD6BE5}">
      <dgm:prSet/>
      <dgm:spPr/>
      <dgm:t>
        <a:bodyPr/>
        <a:lstStyle/>
        <a:p>
          <a:endParaRPr lang="en-US"/>
        </a:p>
      </dgm:t>
    </dgm:pt>
    <dgm:pt modelId="{880A4B54-80D9-446E-BFF8-110361155A22}">
      <dgm:prSet phldrT="[Text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Community Services</a:t>
          </a:r>
          <a:endParaRPr lang="en-US" b="1" dirty="0">
            <a:solidFill>
              <a:schemeClr val="tx1"/>
            </a:solidFill>
          </a:endParaRPr>
        </a:p>
      </dgm:t>
    </dgm:pt>
    <dgm:pt modelId="{B608FB24-621E-49A2-818D-647974BB690A}" type="parTrans" cxnId="{FA9E7AFC-305F-499D-888F-DB4B692442A0}">
      <dgm:prSet/>
      <dgm:spPr/>
      <dgm:t>
        <a:bodyPr/>
        <a:lstStyle/>
        <a:p>
          <a:endParaRPr lang="en-US"/>
        </a:p>
      </dgm:t>
    </dgm:pt>
    <dgm:pt modelId="{56FF591E-5E8A-4E56-A3D7-28A37A918D2C}" type="sibTrans" cxnId="{FA9E7AFC-305F-499D-888F-DB4B692442A0}">
      <dgm:prSet/>
      <dgm:spPr/>
      <dgm:t>
        <a:bodyPr/>
        <a:lstStyle/>
        <a:p>
          <a:endParaRPr lang="en-US"/>
        </a:p>
      </dgm:t>
    </dgm:pt>
    <dgm:pt modelId="{983334CD-4722-4B44-A93D-DE77D8AD57AA}">
      <dgm:prSet phldrT="[Text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Assisted Living &amp; Home Care</a:t>
          </a:r>
          <a:endParaRPr lang="en-US" b="1" dirty="0">
            <a:solidFill>
              <a:schemeClr val="tx1"/>
            </a:solidFill>
          </a:endParaRPr>
        </a:p>
      </dgm:t>
    </dgm:pt>
    <dgm:pt modelId="{5D4C31C6-D179-4691-9CCC-8A99AF6BC6E2}" type="parTrans" cxnId="{1C759C78-5C2F-4305-B5D8-66CDF9EE76BA}">
      <dgm:prSet/>
      <dgm:spPr/>
      <dgm:t>
        <a:bodyPr/>
        <a:lstStyle/>
        <a:p>
          <a:endParaRPr lang="en-US"/>
        </a:p>
      </dgm:t>
    </dgm:pt>
    <dgm:pt modelId="{EBEB0E7F-7DE7-432F-9F6F-ED2013B385A1}" type="sibTrans" cxnId="{1C759C78-5C2F-4305-B5D8-66CDF9EE76BA}">
      <dgm:prSet/>
      <dgm:spPr/>
      <dgm:t>
        <a:bodyPr/>
        <a:lstStyle/>
        <a:p>
          <a:endParaRPr lang="en-US"/>
        </a:p>
      </dgm:t>
    </dgm:pt>
    <dgm:pt modelId="{9DCD6B95-FDAD-4699-9AE6-8FDA765857E3}">
      <dgm:prSet phldrT="[Text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Financial</a:t>
          </a:r>
        </a:p>
        <a:p>
          <a:r>
            <a:rPr lang="en-US" b="1" dirty="0" smtClean="0">
              <a:solidFill>
                <a:schemeClr val="tx1"/>
              </a:solidFill>
            </a:rPr>
            <a:t>&amp;Legal</a:t>
          </a:r>
          <a:endParaRPr lang="en-US" b="1" dirty="0">
            <a:solidFill>
              <a:schemeClr val="tx1"/>
            </a:solidFill>
          </a:endParaRPr>
        </a:p>
      </dgm:t>
    </dgm:pt>
    <dgm:pt modelId="{2ECC4F20-E9B3-44F6-A949-67BCB8579ABF}" type="parTrans" cxnId="{980A3F5D-2123-47D8-A7B3-6F0FFA5B56C1}">
      <dgm:prSet/>
      <dgm:spPr/>
      <dgm:t>
        <a:bodyPr/>
        <a:lstStyle/>
        <a:p>
          <a:endParaRPr lang="en-US"/>
        </a:p>
      </dgm:t>
    </dgm:pt>
    <dgm:pt modelId="{C949E8BC-74A0-4A73-A5F5-43F3FD904857}" type="sibTrans" cxnId="{980A3F5D-2123-47D8-A7B3-6F0FFA5B56C1}">
      <dgm:prSet/>
      <dgm:spPr/>
      <dgm:t>
        <a:bodyPr/>
        <a:lstStyle/>
        <a:p>
          <a:endParaRPr lang="en-US"/>
        </a:p>
      </dgm:t>
    </dgm:pt>
    <dgm:pt modelId="{4A68DB2E-4574-455C-B69E-57AF35D2B08A}">
      <dgm:prSet phldrT="[Text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Hospice</a:t>
          </a:r>
          <a:endParaRPr lang="en-US" b="1" dirty="0">
            <a:solidFill>
              <a:schemeClr val="tx1"/>
            </a:solidFill>
          </a:endParaRPr>
        </a:p>
      </dgm:t>
    </dgm:pt>
    <dgm:pt modelId="{DDDB5782-A074-480A-A7A6-073CDE6109A1}" type="parTrans" cxnId="{C06E7215-A22C-44A8-898B-DFFB88E334DA}">
      <dgm:prSet/>
      <dgm:spPr/>
      <dgm:t>
        <a:bodyPr/>
        <a:lstStyle/>
        <a:p>
          <a:endParaRPr lang="en-US"/>
        </a:p>
      </dgm:t>
    </dgm:pt>
    <dgm:pt modelId="{41576B02-E90D-4506-9385-EA3F33FA3437}" type="sibTrans" cxnId="{C06E7215-A22C-44A8-898B-DFFB88E334DA}">
      <dgm:prSet/>
      <dgm:spPr/>
      <dgm:t>
        <a:bodyPr/>
        <a:lstStyle/>
        <a:p>
          <a:endParaRPr lang="en-US"/>
        </a:p>
      </dgm:t>
    </dgm:pt>
    <dgm:pt modelId="{2326F97B-EC4D-43A7-88FA-A4FD97E6B86A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Care Professionals</a:t>
          </a:r>
          <a:endParaRPr lang="en-US" b="1" dirty="0">
            <a:solidFill>
              <a:schemeClr val="tx1"/>
            </a:solidFill>
          </a:endParaRPr>
        </a:p>
      </dgm:t>
    </dgm:pt>
    <dgm:pt modelId="{2AF5E223-8C4B-4BE4-AFD9-5E2AA3036CD4}" type="parTrans" cxnId="{0B3099BF-8636-4515-B52E-34F78DBA078C}">
      <dgm:prSet/>
      <dgm:spPr/>
      <dgm:t>
        <a:bodyPr/>
        <a:lstStyle/>
        <a:p>
          <a:endParaRPr lang="en-US"/>
        </a:p>
      </dgm:t>
    </dgm:pt>
    <dgm:pt modelId="{77EF9C00-DCEF-4B7B-945B-4A6A45EEBC2A}" type="sibTrans" cxnId="{0B3099BF-8636-4515-B52E-34F78DBA078C}">
      <dgm:prSet/>
      <dgm:spPr/>
      <dgm:t>
        <a:bodyPr/>
        <a:lstStyle/>
        <a:p>
          <a:endParaRPr lang="en-US"/>
        </a:p>
      </dgm:t>
    </dgm:pt>
    <dgm:pt modelId="{A12C0887-AF19-4F0C-882B-69E484911A39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Hospitals  </a:t>
          </a:r>
        </a:p>
        <a:p>
          <a:r>
            <a:rPr lang="en-US" b="1" dirty="0" smtClean="0">
              <a:solidFill>
                <a:schemeClr val="tx1"/>
              </a:solidFill>
            </a:rPr>
            <a:t>Health Systems</a:t>
          </a:r>
          <a:endParaRPr lang="en-US" b="1" dirty="0">
            <a:solidFill>
              <a:schemeClr val="tx1"/>
            </a:solidFill>
          </a:endParaRPr>
        </a:p>
      </dgm:t>
    </dgm:pt>
    <dgm:pt modelId="{C5873FE5-4927-4DCE-960B-2919A8FF9C1F}" type="parTrans" cxnId="{88AF02E6-9AEA-44D9-A885-95F93DD570AE}">
      <dgm:prSet/>
      <dgm:spPr/>
      <dgm:t>
        <a:bodyPr/>
        <a:lstStyle/>
        <a:p>
          <a:endParaRPr lang="en-US"/>
        </a:p>
      </dgm:t>
    </dgm:pt>
    <dgm:pt modelId="{8E546F11-D91B-4DDA-B204-7FBF3BE6AA81}" type="sibTrans" cxnId="{88AF02E6-9AEA-44D9-A885-95F93DD570AE}">
      <dgm:prSet/>
      <dgm:spPr/>
      <dgm:t>
        <a:bodyPr/>
        <a:lstStyle/>
        <a:p>
          <a:endParaRPr lang="en-US"/>
        </a:p>
      </dgm:t>
    </dgm:pt>
    <dgm:pt modelId="{ABD0DC2D-BA8D-4963-A398-B04107FE0F75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en-US" dirty="0" smtClean="0"/>
            <a:t> </a:t>
          </a:r>
          <a:r>
            <a:rPr lang="en-US" b="1" dirty="0" smtClean="0">
              <a:solidFill>
                <a:schemeClr val="tx1"/>
              </a:solidFill>
            </a:rPr>
            <a:t>Faith &amp;  Culture</a:t>
          </a:r>
          <a:endParaRPr lang="en-US" b="1" dirty="0">
            <a:solidFill>
              <a:schemeClr val="tx1"/>
            </a:solidFill>
          </a:endParaRPr>
        </a:p>
      </dgm:t>
    </dgm:pt>
    <dgm:pt modelId="{483B7437-8C46-403D-85C4-1223098ABD4A}" type="sibTrans" cxnId="{6CAD0596-32AC-457F-A855-E9AFB5ECDC43}">
      <dgm:prSet/>
      <dgm:spPr/>
      <dgm:t>
        <a:bodyPr/>
        <a:lstStyle/>
        <a:p>
          <a:endParaRPr lang="en-US"/>
        </a:p>
      </dgm:t>
    </dgm:pt>
    <dgm:pt modelId="{C52AA502-4751-4077-B24B-DE6491425274}" type="parTrans" cxnId="{6CAD0596-32AC-457F-A855-E9AFB5ECDC43}">
      <dgm:prSet/>
      <dgm:spPr/>
      <dgm:t>
        <a:bodyPr/>
        <a:lstStyle/>
        <a:p>
          <a:endParaRPr lang="en-US"/>
        </a:p>
      </dgm:t>
    </dgm:pt>
    <dgm:pt modelId="{C44C56C7-3216-4DFB-BB0E-8760385790A4}" type="pres">
      <dgm:prSet presAssocID="{08935823-E0FB-4BD7-BE11-6FBEE5A5891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0663F0-4924-45B5-9961-75E877CFF8A4}" type="pres">
      <dgm:prSet presAssocID="{FF5B7451-7F41-4F97-8DDB-0B486FA7BFDE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0BDA78-1F23-4465-A4BF-A83CEC3309E5}" type="pres">
      <dgm:prSet presAssocID="{FF5B7451-7F41-4F97-8DDB-0B486FA7BFDE}" presName="spNode" presStyleCnt="0"/>
      <dgm:spPr/>
    </dgm:pt>
    <dgm:pt modelId="{9893B065-7720-47BC-9618-8D74A28947BA}" type="pres">
      <dgm:prSet presAssocID="{800E3771-BB94-442B-B1EF-790C583112D6}" presName="sibTrans" presStyleLbl="sibTrans1D1" presStyleIdx="0" presStyleCnt="8"/>
      <dgm:spPr/>
      <dgm:t>
        <a:bodyPr/>
        <a:lstStyle/>
        <a:p>
          <a:endParaRPr lang="en-US"/>
        </a:p>
      </dgm:t>
    </dgm:pt>
    <dgm:pt modelId="{68122B2E-D351-4796-BEAC-BDDCDD3A7E2D}" type="pres">
      <dgm:prSet presAssocID="{880A4B54-80D9-446E-BFF8-110361155A22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5BB80F-EDD0-49AF-A025-C622C1405C41}" type="pres">
      <dgm:prSet presAssocID="{880A4B54-80D9-446E-BFF8-110361155A22}" presName="spNode" presStyleCnt="0"/>
      <dgm:spPr/>
    </dgm:pt>
    <dgm:pt modelId="{5BF6AB72-6DD0-4CD8-8D76-B5287992F459}" type="pres">
      <dgm:prSet presAssocID="{56FF591E-5E8A-4E56-A3D7-28A37A918D2C}" presName="sibTrans" presStyleLbl="sibTrans1D1" presStyleIdx="1" presStyleCnt="8"/>
      <dgm:spPr/>
      <dgm:t>
        <a:bodyPr/>
        <a:lstStyle/>
        <a:p>
          <a:endParaRPr lang="en-US"/>
        </a:p>
      </dgm:t>
    </dgm:pt>
    <dgm:pt modelId="{A6D92C66-7596-4D60-9943-CBDF18823CC8}" type="pres">
      <dgm:prSet presAssocID="{983334CD-4722-4B44-A93D-DE77D8AD57AA}" presName="node" presStyleLbl="node1" presStyleIdx="2" presStyleCnt="8" custScaleX="122944" custRadScaleRad="1050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F9C4DA-F241-4DB5-AC8D-65DE010FDD60}" type="pres">
      <dgm:prSet presAssocID="{983334CD-4722-4B44-A93D-DE77D8AD57AA}" presName="spNode" presStyleCnt="0"/>
      <dgm:spPr/>
    </dgm:pt>
    <dgm:pt modelId="{FD266D8B-F3DA-43BE-9C49-FE283CE1C3B5}" type="pres">
      <dgm:prSet presAssocID="{EBEB0E7F-7DE7-432F-9F6F-ED2013B385A1}" presName="sibTrans" presStyleLbl="sibTrans1D1" presStyleIdx="2" presStyleCnt="8"/>
      <dgm:spPr/>
      <dgm:t>
        <a:bodyPr/>
        <a:lstStyle/>
        <a:p>
          <a:endParaRPr lang="en-US"/>
        </a:p>
      </dgm:t>
    </dgm:pt>
    <dgm:pt modelId="{727EF8CA-4809-4396-AB04-FEDDDA6780B2}" type="pres">
      <dgm:prSet presAssocID="{9DCD6B95-FDAD-4699-9AE6-8FDA765857E3}" presName="node" presStyleLbl="node1" presStyleIdx="3" presStyleCnt="8" custRadScaleRad="100675" custRadScaleInc="-43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507E65-8099-4907-B053-309FDDEE95FF}" type="pres">
      <dgm:prSet presAssocID="{9DCD6B95-FDAD-4699-9AE6-8FDA765857E3}" presName="spNode" presStyleCnt="0"/>
      <dgm:spPr/>
    </dgm:pt>
    <dgm:pt modelId="{3E252842-0A75-43A9-803C-A642E2E27BB7}" type="pres">
      <dgm:prSet presAssocID="{C949E8BC-74A0-4A73-A5F5-43F3FD904857}" presName="sibTrans" presStyleLbl="sibTrans1D1" presStyleIdx="3" presStyleCnt="8"/>
      <dgm:spPr/>
      <dgm:t>
        <a:bodyPr/>
        <a:lstStyle/>
        <a:p>
          <a:endParaRPr lang="en-US"/>
        </a:p>
      </dgm:t>
    </dgm:pt>
    <dgm:pt modelId="{5690FA21-769C-452F-815E-9FF4F6A2269F}" type="pres">
      <dgm:prSet presAssocID="{4A68DB2E-4574-455C-B69E-57AF35D2B08A}" presName="node" presStyleLbl="node1" presStyleIdx="4" presStyleCnt="8" custRadScaleRad="95813" custRadScaleInc="-30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DC3FC2-9854-44E5-AB45-D6749A292A50}" type="pres">
      <dgm:prSet presAssocID="{4A68DB2E-4574-455C-B69E-57AF35D2B08A}" presName="spNode" presStyleCnt="0"/>
      <dgm:spPr/>
    </dgm:pt>
    <dgm:pt modelId="{90FD5D59-94DF-43A5-BCC8-EC31CC183D39}" type="pres">
      <dgm:prSet presAssocID="{41576B02-E90D-4506-9385-EA3F33FA3437}" presName="sibTrans" presStyleLbl="sibTrans1D1" presStyleIdx="4" presStyleCnt="8"/>
      <dgm:spPr/>
      <dgm:t>
        <a:bodyPr/>
        <a:lstStyle/>
        <a:p>
          <a:endParaRPr lang="en-US"/>
        </a:p>
      </dgm:t>
    </dgm:pt>
    <dgm:pt modelId="{D2682D62-123C-432D-9664-F3963D5BB8C1}" type="pres">
      <dgm:prSet presAssocID="{2326F97B-EC4D-43A7-88FA-A4FD97E6B86A}" presName="node" presStyleLbl="node1" presStyleIdx="5" presStyleCnt="8" custRadScaleRad="100677" custRadScaleInc="43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63316F-0A61-4356-9D3D-2280260A9511}" type="pres">
      <dgm:prSet presAssocID="{2326F97B-EC4D-43A7-88FA-A4FD97E6B86A}" presName="spNode" presStyleCnt="0"/>
      <dgm:spPr/>
    </dgm:pt>
    <dgm:pt modelId="{3ADDC7C7-538E-47E2-8C88-12398D31166D}" type="pres">
      <dgm:prSet presAssocID="{77EF9C00-DCEF-4B7B-945B-4A6A45EEBC2A}" presName="sibTrans" presStyleLbl="sibTrans1D1" presStyleIdx="5" presStyleCnt="8"/>
      <dgm:spPr/>
      <dgm:t>
        <a:bodyPr/>
        <a:lstStyle/>
        <a:p>
          <a:endParaRPr lang="en-US"/>
        </a:p>
      </dgm:t>
    </dgm:pt>
    <dgm:pt modelId="{F5027601-18F4-4342-B759-5AC54F009056}" type="pres">
      <dgm:prSet presAssocID="{A12C0887-AF19-4F0C-882B-69E484911A39}" presName="node" presStyleLbl="node1" presStyleIdx="6" presStyleCnt="8" custScaleX="122964" custRadScaleRad="1050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C28D-24F9-48C6-B73F-9E06FF6FCBF4}" type="pres">
      <dgm:prSet presAssocID="{A12C0887-AF19-4F0C-882B-69E484911A39}" presName="spNode" presStyleCnt="0"/>
      <dgm:spPr/>
    </dgm:pt>
    <dgm:pt modelId="{2C5D93EF-E421-4ECE-B136-5E696A107515}" type="pres">
      <dgm:prSet presAssocID="{8E546F11-D91B-4DDA-B204-7FBF3BE6AA81}" presName="sibTrans" presStyleLbl="sibTrans1D1" presStyleIdx="6" presStyleCnt="8"/>
      <dgm:spPr/>
      <dgm:t>
        <a:bodyPr/>
        <a:lstStyle/>
        <a:p>
          <a:endParaRPr lang="en-US"/>
        </a:p>
      </dgm:t>
    </dgm:pt>
    <dgm:pt modelId="{A688F845-F4BD-4D9B-AB08-B3711A9145D8}" type="pres">
      <dgm:prSet presAssocID="{ABD0DC2D-BA8D-4963-A398-B04107FE0F75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5CC3F5-6ED1-4431-83A6-6B54CD47FF27}" type="pres">
      <dgm:prSet presAssocID="{ABD0DC2D-BA8D-4963-A398-B04107FE0F75}" presName="spNode" presStyleCnt="0"/>
      <dgm:spPr/>
    </dgm:pt>
    <dgm:pt modelId="{05FD6467-50BB-4033-8F15-0913EA0B5922}" type="pres">
      <dgm:prSet presAssocID="{483B7437-8C46-403D-85C4-1223098ABD4A}" presName="sibTrans" presStyleLbl="sibTrans1D1" presStyleIdx="7" presStyleCnt="8"/>
      <dgm:spPr/>
      <dgm:t>
        <a:bodyPr/>
        <a:lstStyle/>
        <a:p>
          <a:endParaRPr lang="en-US"/>
        </a:p>
      </dgm:t>
    </dgm:pt>
  </dgm:ptLst>
  <dgm:cxnLst>
    <dgm:cxn modelId="{E6A8A912-D01A-45B0-88CA-90BFFC024F87}" type="presOf" srcId="{08935823-E0FB-4BD7-BE11-6FBEE5A5891B}" destId="{C44C56C7-3216-4DFB-BB0E-8760385790A4}" srcOrd="0" destOrd="0" presId="urn:microsoft.com/office/officeart/2005/8/layout/cycle5"/>
    <dgm:cxn modelId="{0B3099BF-8636-4515-B52E-34F78DBA078C}" srcId="{08935823-E0FB-4BD7-BE11-6FBEE5A5891B}" destId="{2326F97B-EC4D-43A7-88FA-A4FD97E6B86A}" srcOrd="5" destOrd="0" parTransId="{2AF5E223-8C4B-4BE4-AFD9-5E2AA3036CD4}" sibTransId="{77EF9C00-DCEF-4B7B-945B-4A6A45EEBC2A}"/>
    <dgm:cxn modelId="{33D52E08-02B3-4455-9C3B-F61F413A9B2A}" type="presOf" srcId="{4A68DB2E-4574-455C-B69E-57AF35D2B08A}" destId="{5690FA21-769C-452F-815E-9FF4F6A2269F}" srcOrd="0" destOrd="0" presId="urn:microsoft.com/office/officeart/2005/8/layout/cycle5"/>
    <dgm:cxn modelId="{F8C24BC2-4700-4A1F-8BE8-0666F22D4DBE}" type="presOf" srcId="{56FF591E-5E8A-4E56-A3D7-28A37A918D2C}" destId="{5BF6AB72-6DD0-4CD8-8D76-B5287992F459}" srcOrd="0" destOrd="0" presId="urn:microsoft.com/office/officeart/2005/8/layout/cycle5"/>
    <dgm:cxn modelId="{FA9E7AFC-305F-499D-888F-DB4B692442A0}" srcId="{08935823-E0FB-4BD7-BE11-6FBEE5A5891B}" destId="{880A4B54-80D9-446E-BFF8-110361155A22}" srcOrd="1" destOrd="0" parTransId="{B608FB24-621E-49A2-818D-647974BB690A}" sibTransId="{56FF591E-5E8A-4E56-A3D7-28A37A918D2C}"/>
    <dgm:cxn modelId="{6CAD0596-32AC-457F-A855-E9AFB5ECDC43}" srcId="{08935823-E0FB-4BD7-BE11-6FBEE5A5891B}" destId="{ABD0DC2D-BA8D-4963-A398-B04107FE0F75}" srcOrd="7" destOrd="0" parTransId="{C52AA502-4751-4077-B24B-DE6491425274}" sibTransId="{483B7437-8C46-403D-85C4-1223098ABD4A}"/>
    <dgm:cxn modelId="{AD5CD0C8-0529-44EE-90D3-CAB7698B16E7}" type="presOf" srcId="{ABD0DC2D-BA8D-4963-A398-B04107FE0F75}" destId="{A688F845-F4BD-4D9B-AB08-B3711A9145D8}" srcOrd="0" destOrd="0" presId="urn:microsoft.com/office/officeart/2005/8/layout/cycle5"/>
    <dgm:cxn modelId="{D877BA89-2D33-4985-B6DE-E6A2C8E979B8}" type="presOf" srcId="{983334CD-4722-4B44-A93D-DE77D8AD57AA}" destId="{A6D92C66-7596-4D60-9943-CBDF18823CC8}" srcOrd="0" destOrd="0" presId="urn:microsoft.com/office/officeart/2005/8/layout/cycle5"/>
    <dgm:cxn modelId="{73065B20-3166-4D38-A5E4-C744125D1357}" type="presOf" srcId="{9DCD6B95-FDAD-4699-9AE6-8FDA765857E3}" destId="{727EF8CA-4809-4396-AB04-FEDDDA6780B2}" srcOrd="0" destOrd="0" presId="urn:microsoft.com/office/officeart/2005/8/layout/cycle5"/>
    <dgm:cxn modelId="{BC6D5E38-C750-4A98-9377-05480D09B4EE}" type="presOf" srcId="{483B7437-8C46-403D-85C4-1223098ABD4A}" destId="{05FD6467-50BB-4033-8F15-0913EA0B5922}" srcOrd="0" destOrd="0" presId="urn:microsoft.com/office/officeart/2005/8/layout/cycle5"/>
    <dgm:cxn modelId="{D6910105-6537-4AA4-B087-375C30888A00}" type="presOf" srcId="{41576B02-E90D-4506-9385-EA3F33FA3437}" destId="{90FD5D59-94DF-43A5-BCC8-EC31CC183D39}" srcOrd="0" destOrd="0" presId="urn:microsoft.com/office/officeart/2005/8/layout/cycle5"/>
    <dgm:cxn modelId="{826E20DD-ADEF-46D9-B4B3-3AE6F78BE2C1}" type="presOf" srcId="{C949E8BC-74A0-4A73-A5F5-43F3FD904857}" destId="{3E252842-0A75-43A9-803C-A642E2E27BB7}" srcOrd="0" destOrd="0" presId="urn:microsoft.com/office/officeart/2005/8/layout/cycle5"/>
    <dgm:cxn modelId="{D7C27E3A-F81C-4E9F-A440-DE63895A2887}" type="presOf" srcId="{77EF9C00-DCEF-4B7B-945B-4A6A45EEBC2A}" destId="{3ADDC7C7-538E-47E2-8C88-12398D31166D}" srcOrd="0" destOrd="0" presId="urn:microsoft.com/office/officeart/2005/8/layout/cycle5"/>
    <dgm:cxn modelId="{BCA6735E-838A-45E7-828F-9B780A13B29B}" type="presOf" srcId="{FF5B7451-7F41-4F97-8DDB-0B486FA7BFDE}" destId="{B50663F0-4924-45B5-9961-75E877CFF8A4}" srcOrd="0" destOrd="0" presId="urn:microsoft.com/office/officeart/2005/8/layout/cycle5"/>
    <dgm:cxn modelId="{495BC083-4FE1-4FDF-86B1-AFD1ECC1B438}" type="presOf" srcId="{800E3771-BB94-442B-B1EF-790C583112D6}" destId="{9893B065-7720-47BC-9618-8D74A28947BA}" srcOrd="0" destOrd="0" presId="urn:microsoft.com/office/officeart/2005/8/layout/cycle5"/>
    <dgm:cxn modelId="{C64DDD0C-BBDC-4942-A0D5-E00EE27C8236}" type="presOf" srcId="{A12C0887-AF19-4F0C-882B-69E484911A39}" destId="{F5027601-18F4-4342-B759-5AC54F009056}" srcOrd="0" destOrd="0" presId="urn:microsoft.com/office/officeart/2005/8/layout/cycle5"/>
    <dgm:cxn modelId="{A9520F8B-974E-4374-A5F0-1873EEC4632B}" type="presOf" srcId="{2326F97B-EC4D-43A7-88FA-A4FD97E6B86A}" destId="{D2682D62-123C-432D-9664-F3963D5BB8C1}" srcOrd="0" destOrd="0" presId="urn:microsoft.com/office/officeart/2005/8/layout/cycle5"/>
    <dgm:cxn modelId="{C06E7215-A22C-44A8-898B-DFFB88E334DA}" srcId="{08935823-E0FB-4BD7-BE11-6FBEE5A5891B}" destId="{4A68DB2E-4574-455C-B69E-57AF35D2B08A}" srcOrd="4" destOrd="0" parTransId="{DDDB5782-A074-480A-A7A6-073CDE6109A1}" sibTransId="{41576B02-E90D-4506-9385-EA3F33FA3437}"/>
    <dgm:cxn modelId="{88AF02E6-9AEA-44D9-A885-95F93DD570AE}" srcId="{08935823-E0FB-4BD7-BE11-6FBEE5A5891B}" destId="{A12C0887-AF19-4F0C-882B-69E484911A39}" srcOrd="6" destOrd="0" parTransId="{C5873FE5-4927-4DCE-960B-2919A8FF9C1F}" sibTransId="{8E546F11-D91B-4DDA-B204-7FBF3BE6AA81}"/>
    <dgm:cxn modelId="{1C759C78-5C2F-4305-B5D8-66CDF9EE76BA}" srcId="{08935823-E0FB-4BD7-BE11-6FBEE5A5891B}" destId="{983334CD-4722-4B44-A93D-DE77D8AD57AA}" srcOrd="2" destOrd="0" parTransId="{5D4C31C6-D179-4691-9CCC-8A99AF6BC6E2}" sibTransId="{EBEB0E7F-7DE7-432F-9F6F-ED2013B385A1}"/>
    <dgm:cxn modelId="{811ABAAC-0924-47AB-9881-2BEAE78BB6CC}" type="presOf" srcId="{8E546F11-D91B-4DDA-B204-7FBF3BE6AA81}" destId="{2C5D93EF-E421-4ECE-B136-5E696A107515}" srcOrd="0" destOrd="0" presId="urn:microsoft.com/office/officeart/2005/8/layout/cycle5"/>
    <dgm:cxn modelId="{CDD47E85-B185-4A82-B058-EE9A7ABD6BE5}" srcId="{08935823-E0FB-4BD7-BE11-6FBEE5A5891B}" destId="{FF5B7451-7F41-4F97-8DDB-0B486FA7BFDE}" srcOrd="0" destOrd="0" parTransId="{04F6DFAC-2F31-4F04-95B2-A294B454D889}" sibTransId="{800E3771-BB94-442B-B1EF-790C583112D6}"/>
    <dgm:cxn modelId="{980A3F5D-2123-47D8-A7B3-6F0FFA5B56C1}" srcId="{08935823-E0FB-4BD7-BE11-6FBEE5A5891B}" destId="{9DCD6B95-FDAD-4699-9AE6-8FDA765857E3}" srcOrd="3" destOrd="0" parTransId="{2ECC4F20-E9B3-44F6-A949-67BCB8579ABF}" sibTransId="{C949E8BC-74A0-4A73-A5F5-43F3FD904857}"/>
    <dgm:cxn modelId="{73B2E5C2-37ED-415B-85E3-7BD0A89D35CA}" type="presOf" srcId="{880A4B54-80D9-446E-BFF8-110361155A22}" destId="{68122B2E-D351-4796-BEAC-BDDCDD3A7E2D}" srcOrd="0" destOrd="0" presId="urn:microsoft.com/office/officeart/2005/8/layout/cycle5"/>
    <dgm:cxn modelId="{D7D44A04-0BB6-4953-973A-4B3712CF3025}" type="presOf" srcId="{EBEB0E7F-7DE7-432F-9F6F-ED2013B385A1}" destId="{FD266D8B-F3DA-43BE-9C49-FE283CE1C3B5}" srcOrd="0" destOrd="0" presId="urn:microsoft.com/office/officeart/2005/8/layout/cycle5"/>
    <dgm:cxn modelId="{7995C891-D096-43B8-A426-74213189FDD4}" type="presParOf" srcId="{C44C56C7-3216-4DFB-BB0E-8760385790A4}" destId="{B50663F0-4924-45B5-9961-75E877CFF8A4}" srcOrd="0" destOrd="0" presId="urn:microsoft.com/office/officeart/2005/8/layout/cycle5"/>
    <dgm:cxn modelId="{6EAA3887-01F1-477F-9B3B-458B79CDA00F}" type="presParOf" srcId="{C44C56C7-3216-4DFB-BB0E-8760385790A4}" destId="{D50BDA78-1F23-4465-A4BF-A83CEC3309E5}" srcOrd="1" destOrd="0" presId="urn:microsoft.com/office/officeart/2005/8/layout/cycle5"/>
    <dgm:cxn modelId="{FBE27C10-5BEA-438C-9193-8393590076F2}" type="presParOf" srcId="{C44C56C7-3216-4DFB-BB0E-8760385790A4}" destId="{9893B065-7720-47BC-9618-8D74A28947BA}" srcOrd="2" destOrd="0" presId="urn:microsoft.com/office/officeart/2005/8/layout/cycle5"/>
    <dgm:cxn modelId="{F1E08AEB-0A65-47A1-8653-E2F55E8540EB}" type="presParOf" srcId="{C44C56C7-3216-4DFB-BB0E-8760385790A4}" destId="{68122B2E-D351-4796-BEAC-BDDCDD3A7E2D}" srcOrd="3" destOrd="0" presId="urn:microsoft.com/office/officeart/2005/8/layout/cycle5"/>
    <dgm:cxn modelId="{8DD449AA-93B0-4FB9-9F09-704709B8B352}" type="presParOf" srcId="{C44C56C7-3216-4DFB-BB0E-8760385790A4}" destId="{275BB80F-EDD0-49AF-A025-C622C1405C41}" srcOrd="4" destOrd="0" presId="urn:microsoft.com/office/officeart/2005/8/layout/cycle5"/>
    <dgm:cxn modelId="{D624C7F2-AD44-4C32-8BDE-68A297AC9530}" type="presParOf" srcId="{C44C56C7-3216-4DFB-BB0E-8760385790A4}" destId="{5BF6AB72-6DD0-4CD8-8D76-B5287992F459}" srcOrd="5" destOrd="0" presId="urn:microsoft.com/office/officeart/2005/8/layout/cycle5"/>
    <dgm:cxn modelId="{896B578B-5FF9-410B-B463-B0806A69EC41}" type="presParOf" srcId="{C44C56C7-3216-4DFB-BB0E-8760385790A4}" destId="{A6D92C66-7596-4D60-9943-CBDF18823CC8}" srcOrd="6" destOrd="0" presId="urn:microsoft.com/office/officeart/2005/8/layout/cycle5"/>
    <dgm:cxn modelId="{D051FC16-D772-45FC-B1D2-77BC0D663B25}" type="presParOf" srcId="{C44C56C7-3216-4DFB-BB0E-8760385790A4}" destId="{CDF9C4DA-F241-4DB5-AC8D-65DE010FDD60}" srcOrd="7" destOrd="0" presId="urn:microsoft.com/office/officeart/2005/8/layout/cycle5"/>
    <dgm:cxn modelId="{9730B449-CC82-4CB2-94BF-BF513D7EB99D}" type="presParOf" srcId="{C44C56C7-3216-4DFB-BB0E-8760385790A4}" destId="{FD266D8B-F3DA-43BE-9C49-FE283CE1C3B5}" srcOrd="8" destOrd="0" presId="urn:microsoft.com/office/officeart/2005/8/layout/cycle5"/>
    <dgm:cxn modelId="{D0CCBF24-07EA-43D9-B712-3739A768D1B6}" type="presParOf" srcId="{C44C56C7-3216-4DFB-BB0E-8760385790A4}" destId="{727EF8CA-4809-4396-AB04-FEDDDA6780B2}" srcOrd="9" destOrd="0" presId="urn:microsoft.com/office/officeart/2005/8/layout/cycle5"/>
    <dgm:cxn modelId="{9C8B91B1-C7E1-4672-8BF6-F9CB95D70957}" type="presParOf" srcId="{C44C56C7-3216-4DFB-BB0E-8760385790A4}" destId="{32507E65-8099-4907-B053-309FDDEE95FF}" srcOrd="10" destOrd="0" presId="urn:microsoft.com/office/officeart/2005/8/layout/cycle5"/>
    <dgm:cxn modelId="{228F18E0-C1C8-4734-8944-632C94BCEDAC}" type="presParOf" srcId="{C44C56C7-3216-4DFB-BB0E-8760385790A4}" destId="{3E252842-0A75-43A9-803C-A642E2E27BB7}" srcOrd="11" destOrd="0" presId="urn:microsoft.com/office/officeart/2005/8/layout/cycle5"/>
    <dgm:cxn modelId="{5084D774-04D4-4F62-BE95-525521071048}" type="presParOf" srcId="{C44C56C7-3216-4DFB-BB0E-8760385790A4}" destId="{5690FA21-769C-452F-815E-9FF4F6A2269F}" srcOrd="12" destOrd="0" presId="urn:microsoft.com/office/officeart/2005/8/layout/cycle5"/>
    <dgm:cxn modelId="{392D48E4-2815-49F1-8660-8418B30B4488}" type="presParOf" srcId="{C44C56C7-3216-4DFB-BB0E-8760385790A4}" destId="{28DC3FC2-9854-44E5-AB45-D6749A292A50}" srcOrd="13" destOrd="0" presId="urn:microsoft.com/office/officeart/2005/8/layout/cycle5"/>
    <dgm:cxn modelId="{C6BBDCFC-2DE2-4DC6-9C5B-2988F5B8DD12}" type="presParOf" srcId="{C44C56C7-3216-4DFB-BB0E-8760385790A4}" destId="{90FD5D59-94DF-43A5-BCC8-EC31CC183D39}" srcOrd="14" destOrd="0" presId="urn:microsoft.com/office/officeart/2005/8/layout/cycle5"/>
    <dgm:cxn modelId="{A811CAF5-0C9C-4C4F-A3DA-74569E536C75}" type="presParOf" srcId="{C44C56C7-3216-4DFB-BB0E-8760385790A4}" destId="{D2682D62-123C-432D-9664-F3963D5BB8C1}" srcOrd="15" destOrd="0" presId="urn:microsoft.com/office/officeart/2005/8/layout/cycle5"/>
    <dgm:cxn modelId="{FCAD4D6D-70B5-4C87-93E6-3A960ADA313A}" type="presParOf" srcId="{C44C56C7-3216-4DFB-BB0E-8760385790A4}" destId="{2963316F-0A61-4356-9D3D-2280260A9511}" srcOrd="16" destOrd="0" presId="urn:microsoft.com/office/officeart/2005/8/layout/cycle5"/>
    <dgm:cxn modelId="{93C3DEDD-7357-43E9-A726-7C355FADD7FB}" type="presParOf" srcId="{C44C56C7-3216-4DFB-BB0E-8760385790A4}" destId="{3ADDC7C7-538E-47E2-8C88-12398D31166D}" srcOrd="17" destOrd="0" presId="urn:microsoft.com/office/officeart/2005/8/layout/cycle5"/>
    <dgm:cxn modelId="{26093557-AE62-4AF1-B9D9-46DDA13F84A6}" type="presParOf" srcId="{C44C56C7-3216-4DFB-BB0E-8760385790A4}" destId="{F5027601-18F4-4342-B759-5AC54F009056}" srcOrd="18" destOrd="0" presId="urn:microsoft.com/office/officeart/2005/8/layout/cycle5"/>
    <dgm:cxn modelId="{E5EE1E69-FF28-40A7-8CD9-BCF8143D2F85}" type="presParOf" srcId="{C44C56C7-3216-4DFB-BB0E-8760385790A4}" destId="{F545C28D-24F9-48C6-B73F-9E06FF6FCBF4}" srcOrd="19" destOrd="0" presId="urn:microsoft.com/office/officeart/2005/8/layout/cycle5"/>
    <dgm:cxn modelId="{51977BDD-520C-4D53-AD30-33E6A8069F3D}" type="presParOf" srcId="{C44C56C7-3216-4DFB-BB0E-8760385790A4}" destId="{2C5D93EF-E421-4ECE-B136-5E696A107515}" srcOrd="20" destOrd="0" presId="urn:microsoft.com/office/officeart/2005/8/layout/cycle5"/>
    <dgm:cxn modelId="{337A8EB7-970B-4125-B2C7-8E9F3E0576B5}" type="presParOf" srcId="{C44C56C7-3216-4DFB-BB0E-8760385790A4}" destId="{A688F845-F4BD-4D9B-AB08-B3711A9145D8}" srcOrd="21" destOrd="0" presId="urn:microsoft.com/office/officeart/2005/8/layout/cycle5"/>
    <dgm:cxn modelId="{0D2785C8-0FE7-43AB-83E2-5A57EBC065FF}" type="presParOf" srcId="{C44C56C7-3216-4DFB-BB0E-8760385790A4}" destId="{D25CC3F5-6ED1-4431-83A6-6B54CD47FF27}" srcOrd="22" destOrd="0" presId="urn:microsoft.com/office/officeart/2005/8/layout/cycle5"/>
    <dgm:cxn modelId="{91DC6465-0ECC-493C-94C3-8D36312FEA87}" type="presParOf" srcId="{C44C56C7-3216-4DFB-BB0E-8760385790A4}" destId="{05FD6467-50BB-4033-8F15-0913EA0B5922}" srcOrd="23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0663F0-4924-45B5-9961-75E877CFF8A4}">
      <dsp:nvSpPr>
        <dsp:cNvPr id="0" name=""/>
        <dsp:cNvSpPr/>
      </dsp:nvSpPr>
      <dsp:spPr>
        <a:xfrm>
          <a:off x="3181442" y="2106"/>
          <a:ext cx="1104825" cy="718136"/>
        </a:xfrm>
        <a:prstGeom prst="round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Primary Care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181442" y="2106"/>
        <a:ext cx="1104825" cy="718136"/>
      </dsp:txXfrm>
    </dsp:sp>
    <dsp:sp modelId="{9893B065-7720-47BC-9618-8D74A28947BA}">
      <dsp:nvSpPr>
        <dsp:cNvPr id="0" name=""/>
        <dsp:cNvSpPr/>
      </dsp:nvSpPr>
      <dsp:spPr>
        <a:xfrm>
          <a:off x="1237530" y="361175"/>
          <a:ext cx="4992649" cy="4992649"/>
        </a:xfrm>
        <a:custGeom>
          <a:avLst/>
          <a:gdLst/>
          <a:ahLst/>
          <a:cxnLst/>
          <a:rect l="0" t="0" r="0" b="0"/>
          <a:pathLst>
            <a:path>
              <a:moveTo>
                <a:pt x="3207316" y="103391"/>
              </a:moveTo>
              <a:arcTo wR="2496324" hR="2496324" stAng="17192869" swAng="68247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122B2E-D351-4796-BEAC-BDDCDD3A7E2D}">
      <dsp:nvSpPr>
        <dsp:cNvPr id="0" name=""/>
        <dsp:cNvSpPr/>
      </dsp:nvSpPr>
      <dsp:spPr>
        <a:xfrm>
          <a:off x="4946610" y="733263"/>
          <a:ext cx="1104825" cy="718136"/>
        </a:xfrm>
        <a:prstGeom prst="round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Community Services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946610" y="733263"/>
        <a:ext cx="1104825" cy="718136"/>
      </dsp:txXfrm>
    </dsp:sp>
    <dsp:sp modelId="{5BF6AB72-6DD0-4CD8-8D76-B5287992F459}">
      <dsp:nvSpPr>
        <dsp:cNvPr id="0" name=""/>
        <dsp:cNvSpPr/>
      </dsp:nvSpPr>
      <dsp:spPr>
        <a:xfrm>
          <a:off x="1408575" y="584023"/>
          <a:ext cx="4992649" cy="4992649"/>
        </a:xfrm>
        <a:custGeom>
          <a:avLst/>
          <a:gdLst/>
          <a:ahLst/>
          <a:cxnLst/>
          <a:rect l="0" t="0" r="0" b="0"/>
          <a:pathLst>
            <a:path>
              <a:moveTo>
                <a:pt x="4532815" y="1052599"/>
              </a:moveTo>
              <a:arcTo wR="2496324" hR="2496324" stAng="19479966" swAng="98725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D92C66-7596-4D60-9943-CBDF18823CC8}">
      <dsp:nvSpPr>
        <dsp:cNvPr id="0" name=""/>
        <dsp:cNvSpPr/>
      </dsp:nvSpPr>
      <dsp:spPr>
        <a:xfrm>
          <a:off x="5677984" y="2498431"/>
          <a:ext cx="1358316" cy="718136"/>
        </a:xfrm>
        <a:prstGeom prst="round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Assisted Living &amp; Home Care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5677984" y="2498431"/>
        <a:ext cx="1358316" cy="718136"/>
      </dsp:txXfrm>
    </dsp:sp>
    <dsp:sp modelId="{FD266D8B-F3DA-43BE-9C49-FE283CE1C3B5}">
      <dsp:nvSpPr>
        <dsp:cNvPr id="0" name=""/>
        <dsp:cNvSpPr/>
      </dsp:nvSpPr>
      <dsp:spPr>
        <a:xfrm>
          <a:off x="1401363" y="169280"/>
          <a:ext cx="4992649" cy="4992649"/>
        </a:xfrm>
        <a:custGeom>
          <a:avLst/>
          <a:gdLst/>
          <a:ahLst/>
          <a:cxnLst/>
          <a:rect l="0" t="0" r="0" b="0"/>
          <a:pathLst>
            <a:path>
              <a:moveTo>
                <a:pt x="4869647" y="3270261"/>
              </a:moveTo>
              <a:arcTo wR="2496324" hR="2496324" stAng="1083664" swAng="97047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EF8CA-4809-4396-AB04-FEDDDA6780B2}">
      <dsp:nvSpPr>
        <dsp:cNvPr id="0" name=""/>
        <dsp:cNvSpPr/>
      </dsp:nvSpPr>
      <dsp:spPr>
        <a:xfrm>
          <a:off x="4978799" y="4255006"/>
          <a:ext cx="1104825" cy="718136"/>
        </a:xfrm>
        <a:prstGeom prst="round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Financial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&amp;Legal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978799" y="4255006"/>
        <a:ext cx="1104825" cy="718136"/>
      </dsp:txXfrm>
    </dsp:sp>
    <dsp:sp modelId="{3E252842-0A75-43A9-803C-A642E2E27BB7}">
      <dsp:nvSpPr>
        <dsp:cNvPr id="0" name=""/>
        <dsp:cNvSpPr/>
      </dsp:nvSpPr>
      <dsp:spPr>
        <a:xfrm>
          <a:off x="1573770" y="198507"/>
          <a:ext cx="4992649" cy="4992649"/>
        </a:xfrm>
        <a:custGeom>
          <a:avLst/>
          <a:gdLst/>
          <a:ahLst/>
          <a:cxnLst/>
          <a:rect l="0" t="0" r="0" b="0"/>
          <a:pathLst>
            <a:path>
              <a:moveTo>
                <a:pt x="3366323" y="4836141"/>
              </a:moveTo>
              <a:arcTo wR="2496324" hR="2496324" stAng="4176222" swAng="67589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90FA21-769C-452F-815E-9FF4F6A2269F}">
      <dsp:nvSpPr>
        <dsp:cNvPr id="0" name=""/>
        <dsp:cNvSpPr/>
      </dsp:nvSpPr>
      <dsp:spPr>
        <a:xfrm>
          <a:off x="3200371" y="4890160"/>
          <a:ext cx="1104825" cy="718136"/>
        </a:xfrm>
        <a:prstGeom prst="round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Hospice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200371" y="4890160"/>
        <a:ext cx="1104825" cy="718136"/>
      </dsp:txXfrm>
    </dsp:sp>
    <dsp:sp modelId="{90FD5D59-94DF-43A5-BCC8-EC31CC183D39}">
      <dsp:nvSpPr>
        <dsp:cNvPr id="0" name=""/>
        <dsp:cNvSpPr/>
      </dsp:nvSpPr>
      <dsp:spPr>
        <a:xfrm>
          <a:off x="916590" y="205463"/>
          <a:ext cx="4992649" cy="4992649"/>
        </a:xfrm>
        <a:custGeom>
          <a:avLst/>
          <a:gdLst/>
          <a:ahLst/>
          <a:cxnLst/>
          <a:rect l="0" t="0" r="0" b="0"/>
          <a:pathLst>
            <a:path>
              <a:moveTo>
                <a:pt x="2114833" y="4963327"/>
              </a:moveTo>
              <a:arcTo wR="2496324" hR="2496324" stAng="5927427" swAng="70887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682D62-123C-432D-9664-F3963D5BB8C1}">
      <dsp:nvSpPr>
        <dsp:cNvPr id="0" name=""/>
        <dsp:cNvSpPr/>
      </dsp:nvSpPr>
      <dsp:spPr>
        <a:xfrm>
          <a:off x="1384017" y="4255008"/>
          <a:ext cx="1104825" cy="718136"/>
        </a:xfrm>
        <a:prstGeom prst="round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Care Professionals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1384017" y="4255008"/>
        <a:ext cx="1104825" cy="718136"/>
      </dsp:txXfrm>
    </dsp:sp>
    <dsp:sp modelId="{3ADDC7C7-538E-47E2-8C88-12398D31166D}">
      <dsp:nvSpPr>
        <dsp:cNvPr id="0" name=""/>
        <dsp:cNvSpPr/>
      </dsp:nvSpPr>
      <dsp:spPr>
        <a:xfrm>
          <a:off x="1073719" y="169380"/>
          <a:ext cx="4992649" cy="4992649"/>
        </a:xfrm>
        <a:custGeom>
          <a:avLst/>
          <a:gdLst/>
          <a:ahLst/>
          <a:cxnLst/>
          <a:rect l="0" t="0" r="0" b="0"/>
          <a:pathLst>
            <a:path>
              <a:moveTo>
                <a:pt x="432465" y="3900648"/>
              </a:moveTo>
              <a:arcTo wR="2496324" hR="2496324" stAng="8746034" swAng="97045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027601-18F4-4342-B759-5AC54F009056}">
      <dsp:nvSpPr>
        <dsp:cNvPr id="0" name=""/>
        <dsp:cNvSpPr/>
      </dsp:nvSpPr>
      <dsp:spPr>
        <a:xfrm>
          <a:off x="431298" y="2498431"/>
          <a:ext cx="1358537" cy="718136"/>
        </a:xfrm>
        <a:prstGeom prst="round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Hospitals 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Health Systems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31298" y="2498431"/>
        <a:ext cx="1358537" cy="718136"/>
      </dsp:txXfrm>
    </dsp:sp>
    <dsp:sp modelId="{2C5D93EF-E421-4ECE-B136-5E696A107515}">
      <dsp:nvSpPr>
        <dsp:cNvPr id="0" name=""/>
        <dsp:cNvSpPr/>
      </dsp:nvSpPr>
      <dsp:spPr>
        <a:xfrm>
          <a:off x="1066485" y="584023"/>
          <a:ext cx="4992649" cy="4992649"/>
        </a:xfrm>
        <a:custGeom>
          <a:avLst/>
          <a:gdLst/>
          <a:ahLst/>
          <a:cxnLst/>
          <a:rect l="0" t="0" r="0" b="0"/>
          <a:pathLst>
            <a:path>
              <a:moveTo>
                <a:pt x="134300" y="1688563"/>
              </a:moveTo>
              <a:arcTo wR="2496324" hR="2496324" stAng="11932775" swAng="98725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88F845-F4BD-4D9B-AB08-B3711A9145D8}">
      <dsp:nvSpPr>
        <dsp:cNvPr id="0" name=""/>
        <dsp:cNvSpPr/>
      </dsp:nvSpPr>
      <dsp:spPr>
        <a:xfrm>
          <a:off x="1416274" y="733263"/>
          <a:ext cx="1104825" cy="718136"/>
        </a:xfrm>
        <a:prstGeom prst="round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 </a:t>
          </a:r>
          <a:r>
            <a:rPr lang="en-US" sz="1300" b="1" kern="1200" dirty="0" smtClean="0">
              <a:solidFill>
                <a:schemeClr val="tx1"/>
              </a:solidFill>
            </a:rPr>
            <a:t>Faith &amp;  Culture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1416274" y="733263"/>
        <a:ext cx="1104825" cy="718136"/>
      </dsp:txXfrm>
    </dsp:sp>
    <dsp:sp modelId="{05FD6467-50BB-4033-8F15-0913EA0B5922}">
      <dsp:nvSpPr>
        <dsp:cNvPr id="0" name=""/>
        <dsp:cNvSpPr/>
      </dsp:nvSpPr>
      <dsp:spPr>
        <a:xfrm>
          <a:off x="1237530" y="361175"/>
          <a:ext cx="4992649" cy="4992649"/>
        </a:xfrm>
        <a:custGeom>
          <a:avLst/>
          <a:gdLst/>
          <a:ahLst/>
          <a:cxnLst/>
          <a:rect l="0" t="0" r="0" b="0"/>
          <a:pathLst>
            <a:path>
              <a:moveTo>
                <a:pt x="1327359" y="290614"/>
              </a:moveTo>
              <a:arcTo wR="2496324" hR="2496324" stAng="14524659" swAng="68247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EF8757B6-AC06-4394-B932-DE25A518807A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35DC9020-B36F-4453-B111-F1E860EF91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2844C1D9-EFB8-4D5B-A04B-C3CC540F8A2F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9D892AC0-118F-458C-8394-10985AB0AA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283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166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283"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283"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283"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283"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283"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© 2014 Honoring Choices Massachusetts, Inc.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2014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2014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248400" y="6400800"/>
            <a:ext cx="27622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2014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© 2014 Honoring Choices Massachusetts, Inc.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324600" y="6356350"/>
            <a:ext cx="2362200" cy="365125"/>
          </a:xfrm>
        </p:spPr>
        <p:txBody>
          <a:bodyPr/>
          <a:lstStyle/>
          <a:p>
            <a:r>
              <a:rPr lang="en-US" dirty="0" smtClean="0"/>
              <a:t>© 2014 Honoring Choices Massachusetts, Inc.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2014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2014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2014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2014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© 2014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24600" y="6356350"/>
            <a:ext cx="2362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© 2014 Honoring Choices Massachusetts, Inc.</a:t>
            </a:r>
            <a:endParaRPr lang="en-US" dirty="0"/>
          </a:p>
        </p:txBody>
      </p:sp>
      <p:pic>
        <p:nvPicPr>
          <p:cNvPr id="7" name="Picture 6" descr="C:\Users\Peter\Desktop\HC PHOTOS &amp; LOGOs\Honoring Choices logo - blue.png"/>
          <p:cNvPicPr/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609600" y="6324600"/>
            <a:ext cx="1524000" cy="33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5" Type="http://schemas.openxmlformats.org/officeDocument/2006/relationships/image" Target="../media/image2.jpeg"/><Relationship Id="rId10" Type="http://schemas.openxmlformats.org/officeDocument/2006/relationships/image" Target="../media/image5.jpeg"/><Relationship Id="rId4" Type="http://schemas.openxmlformats.org/officeDocument/2006/relationships/image" Target="../media/image9.jpeg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edipaola@honoringchoicesmass.com" TargetMode="External"/><Relationship Id="rId2" Type="http://schemas.openxmlformats.org/officeDocument/2006/relationships/hyperlink" Target="http://www.honoringchoicesmass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81000" y="4124980"/>
            <a:ext cx="7924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Cambria" pitchFamily="18" charset="0"/>
              </a:rPr>
              <a:t>Honoring Choices Massachusetts</a:t>
            </a:r>
          </a:p>
        </p:txBody>
      </p:sp>
      <p:pic>
        <p:nvPicPr>
          <p:cNvPr id="7" name="Picture 6" descr="C:\Users\Peter\AppData\Local\Temp\pro12004819.jpg"/>
          <p:cNvPicPr/>
          <p:nvPr/>
        </p:nvPicPr>
        <p:blipFill>
          <a:blip r:embed="rId3" cstate="print"/>
          <a:srcRect b="16854"/>
          <a:stretch>
            <a:fillRect/>
          </a:stretch>
        </p:blipFill>
        <p:spPr bwMode="auto">
          <a:xfrm>
            <a:off x="1354666" y="1051560"/>
            <a:ext cx="1645920" cy="1463040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http://stockimag.es.assetsdelivery.com/168nwm/goodluz/goodluz1304/goodluz130400178.jpg"/>
          <p:cNvPicPr>
            <a:picLocks noChangeAspect="1" noChangeArrowheads="1"/>
          </p:cNvPicPr>
          <p:nvPr/>
        </p:nvPicPr>
        <p:blipFill>
          <a:blip r:embed="rId4" cstate="print"/>
          <a:srcRect r="14286"/>
          <a:stretch>
            <a:fillRect/>
          </a:stretch>
        </p:blipFill>
        <p:spPr bwMode="auto">
          <a:xfrm>
            <a:off x="3352800" y="1055634"/>
            <a:ext cx="1828800" cy="1435050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C:\Users\Peter\Desktop\HC Brochere\4 .Gray curled hair middle aged woman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600" y="2696029"/>
            <a:ext cx="1706231" cy="1418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2" name="Picture 11" descr="C:\Users\Peter\Desktop\HC Brochere\5. Hispanic dad and teen daughter 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2719566"/>
            <a:ext cx="1876700" cy="1395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4" name="Picture 13" descr="C:\Users\Peter\Desktop\HC Brochere\6. Older woman red shirt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62600" y="2743200"/>
            <a:ext cx="176784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5" name="Picture 14" descr="C:\Users\Peter\Downloads\Cover page, young mom and daughter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62600" y="1082321"/>
            <a:ext cx="1786227" cy="1432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914400" y="4724400"/>
            <a:ext cx="7315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R="0" lvl="0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6400" dirty="0" smtClean="0">
                <a:latin typeface="Cambria" pitchFamily="18" charset="0"/>
                <a:ea typeface="+mj-ea"/>
                <a:cs typeface="+mj-cs"/>
                <a:sym typeface="Symbol"/>
              </a:rPr>
              <a:t> </a:t>
            </a:r>
          </a:p>
          <a:p>
            <a:pPr marR="0" lvl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6400" dirty="0" smtClean="0">
                <a:latin typeface="Cambria" pitchFamily="18" charset="0"/>
                <a:ea typeface="+mj-ea"/>
                <a:cs typeface="+mj-cs"/>
              </a:rPr>
              <a:t>As a consumer-oriented nonprofit  organization, we </a:t>
            </a:r>
            <a:r>
              <a:rPr lang="en-US" sz="6400" noProof="0" dirty="0" smtClean="0">
                <a:latin typeface="Cambria" pitchFamily="18" charset="0"/>
                <a:ea typeface="+mj-ea"/>
                <a:cs typeface="+mj-cs"/>
              </a:rPr>
              <a:t>i</a:t>
            </a:r>
            <a:r>
              <a:rPr kumimoji="0" lang="en-US" sz="6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nform &amp; empower </a:t>
            </a:r>
            <a:r>
              <a:rPr lang="en-US" sz="6400" dirty="0" smtClean="0">
                <a:latin typeface="Cambria" pitchFamily="18" charset="0"/>
                <a:ea typeface="+mj-ea"/>
                <a:cs typeface="+mj-cs"/>
              </a:rPr>
              <a:t>adults t</a:t>
            </a:r>
            <a:r>
              <a:rPr lang="en-US" sz="6400" dirty="0" smtClean="0">
                <a:latin typeface="Cambria" pitchFamily="18" charset="0"/>
                <a:sym typeface="Symbol"/>
              </a:rPr>
              <a:t>o </a:t>
            </a:r>
            <a:r>
              <a:rPr lang="en-US" sz="6400" dirty="0" smtClean="0">
                <a:latin typeface="Cambria" pitchFamily="18" charset="0"/>
                <a:ea typeface="+mj-ea"/>
                <a:cs typeface="+mj-cs"/>
                <a:sym typeface="Symbol"/>
              </a:rPr>
              <a:t>m</a:t>
            </a:r>
            <a:r>
              <a:rPr kumimoji="0" lang="en-US" sz="64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ake</a:t>
            </a:r>
            <a:r>
              <a:rPr kumimoji="0" lang="en-US" sz="6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 a health care plan, and </a:t>
            </a:r>
            <a:r>
              <a:rPr lang="en-US" sz="6400" noProof="0" dirty="0" smtClean="0">
                <a:latin typeface="Cambria" pitchFamily="18" charset="0"/>
                <a:ea typeface="+mj-ea"/>
                <a:cs typeface="+mj-cs"/>
              </a:rPr>
              <a:t>c</a:t>
            </a:r>
            <a:r>
              <a:rPr kumimoji="0" lang="en-US" sz="6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onnect to quality  care</a:t>
            </a:r>
            <a:r>
              <a:rPr lang="en-US" sz="6400" dirty="0" smtClean="0">
                <a:latin typeface="Cambria" pitchFamily="18" charset="0"/>
                <a:ea typeface="+mj-ea"/>
                <a:cs typeface="+mj-cs"/>
              </a:rPr>
              <a:t> in their community</a:t>
            </a:r>
            <a:r>
              <a:rPr lang="en-US" sz="7200" dirty="0" smtClean="0">
                <a:latin typeface="Cambria" pitchFamily="18" charset="0"/>
                <a:ea typeface="+mj-ea"/>
                <a:cs typeface="+mj-cs"/>
              </a:rPr>
              <a:t>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914400" y="5486400"/>
            <a:ext cx="7239000" cy="685800"/>
          </a:xfrm>
          <a:ln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pPr lvl="0"/>
            <a:r>
              <a:rPr lang="en-US" sz="1800" b="1" u="sng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en-US" sz="1800" b="1" u="sng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1800" b="1" u="sng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en-US" sz="1800" b="1" u="sng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1800" b="1" u="sng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en-US" sz="1800" b="1" u="sng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1800" b="1" u="sng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en-US" sz="1800" b="1" u="sng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1800" b="1" u="sng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en-US" sz="1800" b="1" u="sng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200" b="1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en-US" sz="22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200" b="1" dirty="0" smtClean="0">
                <a:solidFill>
                  <a:schemeClr val="tx2"/>
                </a:solidFill>
                <a:latin typeface="Cambria" pitchFamily="18" charset="0"/>
              </a:rPr>
              <a:t>Mission: To promote everyday wellness, plan for the future, and receive person centered care all through your life. </a:t>
            </a:r>
            <a:r>
              <a:rPr lang="en-US" sz="1800" b="1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en-US" sz="18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1800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en-US" sz="1800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  </a:t>
            </a:r>
            <a:endParaRPr lang="en-US" sz="3200" dirty="0"/>
          </a:p>
        </p:txBody>
      </p:sp>
      <p:sp>
        <p:nvSpPr>
          <p:cNvPr id="16" name="Rectangle 15"/>
          <p:cNvSpPr/>
          <p:nvPr/>
        </p:nvSpPr>
        <p:spPr>
          <a:xfrm>
            <a:off x="228600" y="279737"/>
            <a:ext cx="8763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/>
                </a:solidFill>
                <a:latin typeface="Cambria" pitchFamily="18" charset="0"/>
              </a:rPr>
              <a:t>“It’s Your Health Care. It’s Your Choice</a:t>
            </a:r>
            <a:r>
              <a:rPr lang="en-US" sz="3600" dirty="0" smtClean="0">
                <a:solidFill>
                  <a:schemeClr val="tx2"/>
                </a:solidFill>
                <a:latin typeface="Cambria" pitchFamily="18" charset="0"/>
              </a:rPr>
              <a:t>.”</a:t>
            </a:r>
          </a:p>
          <a:p>
            <a:pPr algn="ctr"/>
            <a:endParaRPr lang="en-US" sz="28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  <a:latin typeface="Cambria" pitchFamily="18" charset="0"/>
              </a:rPr>
              <a:t>Everyone Has Rights</a:t>
            </a:r>
            <a:endParaRPr lang="en-US" sz="3600" dirty="0">
              <a:solidFill>
                <a:schemeClr val="tx2"/>
              </a:solidFill>
              <a:latin typeface="Cambria" pitchFamily="18" charset="0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928" t="5978" r="19928"/>
          <a:stretch>
            <a:fillRect/>
          </a:stretch>
        </p:blipFill>
        <p:spPr bwMode="auto">
          <a:xfrm>
            <a:off x="3581400" y="1524000"/>
            <a:ext cx="1901002" cy="1981201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screen"/>
          <a:srcRect l="5906" t="4886" b="9772"/>
          <a:stretch>
            <a:fillRect/>
          </a:stretch>
        </p:blipFill>
        <p:spPr bwMode="auto">
          <a:xfrm>
            <a:off x="5895624" y="1524000"/>
            <a:ext cx="1807266" cy="1981200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t="3000" r="8541" b="33000"/>
          <a:stretch>
            <a:fillRect/>
          </a:stretch>
        </p:blipFill>
        <p:spPr bwMode="auto">
          <a:xfrm>
            <a:off x="1219200" y="1524000"/>
            <a:ext cx="1972936" cy="1965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2" name="Title 2"/>
          <p:cNvSpPr txBox="1">
            <a:spLocks/>
          </p:cNvSpPr>
          <p:nvPr/>
        </p:nvSpPr>
        <p:spPr>
          <a:xfrm>
            <a:off x="533400" y="3962400"/>
            <a:ext cx="8077200" cy="175260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2000" dirty="0" smtClean="0">
                <a:latin typeface="Cambria" pitchFamily="18" charset="0"/>
              </a:rPr>
              <a:t>“Every adult has the </a:t>
            </a:r>
            <a:r>
              <a:rPr lang="en-US" sz="2000" u="sng" dirty="0" smtClean="0">
                <a:latin typeface="Cambria" pitchFamily="18" charset="0"/>
              </a:rPr>
              <a:t>same general right 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2000" dirty="0" smtClean="0">
                <a:latin typeface="Cambria" pitchFamily="18" charset="0"/>
              </a:rPr>
              <a:t>to be fully informed about their health care, 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2000" dirty="0" smtClean="0">
                <a:latin typeface="Cambria" pitchFamily="18" charset="0"/>
              </a:rPr>
              <a:t>and to make choices about the care they want.”</a:t>
            </a:r>
            <a:endParaRPr kumimoji="0" lang="en-US" sz="20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020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70660" name="Picture 4" descr="http://images.inmagine.com/400nwm/corbis/crbs047/crbs0470351.jpg"/>
          <p:cNvPicPr>
            <a:picLocks noChangeAspect="1" noChangeArrowheads="1"/>
          </p:cNvPicPr>
          <p:nvPr/>
        </p:nvPicPr>
        <p:blipFill>
          <a:blip r:embed="rId3" cstate="screen"/>
          <a:srcRect b="14610"/>
          <a:stretch>
            <a:fillRect/>
          </a:stretch>
        </p:blipFill>
        <p:spPr bwMode="auto">
          <a:xfrm>
            <a:off x="4648200" y="3962400"/>
            <a:ext cx="1295400" cy="1514175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533400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screen"/>
          <a:srcRect l="5906" t="4886" b="9772"/>
          <a:stretch>
            <a:fillRect/>
          </a:stretch>
        </p:blipFill>
        <p:spPr bwMode="auto">
          <a:xfrm>
            <a:off x="6096000" y="3962400"/>
            <a:ext cx="1371600" cy="1503605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 descr="C:\Users\Peter\AppData\Local\Temp\pro12004819.jpg"/>
          <p:cNvPicPr/>
          <p:nvPr/>
        </p:nvPicPr>
        <p:blipFill>
          <a:blip r:embed="rId5" cstate="print"/>
          <a:srcRect b="5618"/>
          <a:stretch>
            <a:fillRect/>
          </a:stretch>
        </p:blipFill>
        <p:spPr bwMode="auto">
          <a:xfrm>
            <a:off x="1600200" y="2286000"/>
            <a:ext cx="1298923" cy="1447800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 descr="C:\Users\Peter\AppData\Local\Temp\pro8108577.jpg"/>
          <p:cNvPicPr/>
          <p:nvPr/>
        </p:nvPicPr>
        <p:blipFill>
          <a:blip r:embed="rId6" cstate="screen"/>
          <a:srcRect r="7075" b="5837"/>
          <a:stretch>
            <a:fillRect/>
          </a:stretch>
        </p:blipFill>
        <p:spPr bwMode="auto">
          <a:xfrm>
            <a:off x="6096000" y="2286000"/>
            <a:ext cx="1295400" cy="1447800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6248400" y="6400800"/>
            <a:ext cx="26933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2015 Honoring Choices Massachusetts, Inc.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8600" y="168295"/>
            <a:ext cx="8763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tx2"/>
                </a:solidFill>
                <a:latin typeface="Cambria" pitchFamily="18" charset="0"/>
              </a:rPr>
              <a:t>Everyone Needs a Plan</a:t>
            </a:r>
          </a:p>
          <a:p>
            <a:pPr algn="ctr"/>
            <a:r>
              <a:rPr lang="en-US" sz="1600" i="1" dirty="0" smtClean="0">
                <a:latin typeface="Cambria" pitchFamily="18" charset="0"/>
              </a:rPr>
              <a:t>We are all different. We make health care choices based on our medical status, family ties, </a:t>
            </a:r>
          </a:p>
          <a:p>
            <a:pPr algn="ctr"/>
            <a:r>
              <a:rPr lang="en-US" sz="1600" i="1" dirty="0" smtClean="0">
                <a:latin typeface="Cambria" pitchFamily="18" charset="0"/>
              </a:rPr>
              <a:t>and personal values &amp; beliefs, at different stages of life. </a:t>
            </a:r>
          </a:p>
          <a:p>
            <a:pPr algn="ctr"/>
            <a:endParaRPr lang="en-US" sz="1600" i="1" dirty="0" smtClean="0">
              <a:latin typeface="Cambria" pitchFamily="18" charset="0"/>
            </a:endParaRPr>
          </a:p>
          <a:p>
            <a:pPr algn="ctr"/>
            <a:r>
              <a:rPr lang="en-US" b="1" dirty="0" smtClean="0">
                <a:solidFill>
                  <a:schemeClr val="tx2"/>
                </a:solidFill>
                <a:latin typeface="Cambria" pitchFamily="18" charset="0"/>
              </a:rPr>
              <a:t>Everyone needs a plan for the best possible care at every stage of health.</a:t>
            </a:r>
          </a:p>
          <a:p>
            <a:pPr algn="ctr"/>
            <a:endParaRPr lang="en-US" sz="1600" i="1" dirty="0" smtClean="0">
              <a:latin typeface="Cambria" pitchFamily="18" charset="0"/>
            </a:endParaRPr>
          </a:p>
          <a:p>
            <a:pPr algn="ctr"/>
            <a:endParaRPr lang="en-US" sz="1600" i="1" dirty="0" smtClean="0">
              <a:latin typeface="Cambria" pitchFamily="18" charset="0"/>
            </a:endParaRPr>
          </a:p>
          <a:p>
            <a:pPr algn="ctr"/>
            <a:endParaRPr lang="en-US" sz="2800" dirty="0" smtClean="0">
              <a:solidFill>
                <a:schemeClr val="tx2"/>
              </a:solidFill>
            </a:endParaRPr>
          </a:p>
        </p:txBody>
      </p:sp>
      <p:pic>
        <p:nvPicPr>
          <p:cNvPr id="1028" name="Picture 4" descr="http://stockimag.es.assetsdelivery.com/168nwm/stockbroker/stockbroker0912/stockbroker0912007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24200" y="3962400"/>
            <a:ext cx="1435089" cy="1524000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C:\Users\Peter\Downloads\Cover page, young mom and daughter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8200" y="2286000"/>
            <a:ext cx="1295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1" name="Picture 2" descr="http://stockimag.es.assetsdelivery.com/168nwm/goodluz/goodluz1304/goodluz130400178.jpg"/>
          <p:cNvPicPr>
            <a:picLocks noChangeAspect="1" noChangeArrowheads="1"/>
          </p:cNvPicPr>
          <p:nvPr/>
        </p:nvPicPr>
        <p:blipFill>
          <a:blip r:embed="rId9" cstate="print"/>
          <a:srcRect l="21429" r="14286"/>
          <a:stretch>
            <a:fillRect/>
          </a:stretch>
        </p:blipFill>
        <p:spPr bwMode="auto">
          <a:xfrm>
            <a:off x="3124200" y="2286000"/>
            <a:ext cx="1371605" cy="1435032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 descr="C:\Users\Peter\Desktop\HC Brochere\5. Hispanic dad and teen daughter .jpg"/>
          <p:cNvPicPr/>
          <p:nvPr/>
        </p:nvPicPr>
        <p:blipFill>
          <a:blip r:embed="rId10" cstate="print"/>
          <a:srcRect l="4867" r="14602"/>
          <a:stretch>
            <a:fillRect/>
          </a:stretch>
        </p:blipFill>
        <p:spPr bwMode="auto">
          <a:xfrm>
            <a:off x="1447800" y="3962400"/>
            <a:ext cx="1511324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ttp://images.inmagine.com/400nwm/blendimages/bld122/bld122177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361765" y="2667000"/>
            <a:ext cx="2353235" cy="160020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9" name="Picture 8" descr="C:\Users\Peter\AppData\Local\Temp\pro5834282.jpg"/>
          <p:cNvPicPr/>
          <p:nvPr/>
        </p:nvPicPr>
        <p:blipFill>
          <a:blip r:embed="rId4" cstate="screen"/>
          <a:srcRect l="3927"/>
          <a:stretch>
            <a:fillRect/>
          </a:stretch>
        </p:blipFill>
        <p:spPr bwMode="auto">
          <a:xfrm>
            <a:off x="5943600" y="2667000"/>
            <a:ext cx="2351238" cy="160020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762000" y="1600200"/>
            <a:ext cx="220980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 smtClean="0"/>
          </a:p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Cambria" pitchFamily="18" charset="0"/>
              </a:rPr>
              <a:t>Explore</a:t>
            </a:r>
          </a:p>
          <a:p>
            <a:pPr algn="ctr"/>
            <a:endParaRPr lang="en-US" sz="1100" i="1" dirty="0" smtClean="0"/>
          </a:p>
          <a:p>
            <a:pPr algn="ctr"/>
            <a:endParaRPr lang="en-US" sz="1100" i="1" dirty="0" smtClean="0"/>
          </a:p>
          <a:p>
            <a:pPr algn="ctr"/>
            <a:endParaRPr lang="en-US" sz="1100" i="1" dirty="0" smtClean="0"/>
          </a:p>
          <a:p>
            <a:endParaRPr lang="en-US" sz="1100" dirty="0" smtClean="0"/>
          </a:p>
          <a:p>
            <a:endParaRPr lang="en-US" sz="1100" dirty="0"/>
          </a:p>
          <a:p>
            <a:endParaRPr lang="en-US" sz="1200" i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3429000" y="1600200"/>
            <a:ext cx="2209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 smtClean="0"/>
          </a:p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Cambria" pitchFamily="18" charset="0"/>
              </a:rPr>
              <a:t>Plan</a:t>
            </a:r>
            <a:endParaRPr lang="en-US" sz="3200" b="1" dirty="0">
              <a:solidFill>
                <a:schemeClr val="tx2"/>
              </a:solidFill>
              <a:latin typeface="Cambria" pitchFamily="18" charset="0"/>
            </a:endParaRPr>
          </a:p>
          <a:p>
            <a:r>
              <a:rPr lang="en-US" sz="1100" dirty="0"/>
              <a:t> </a:t>
            </a:r>
          </a:p>
          <a:p>
            <a:endParaRPr 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5943600" y="1600200"/>
            <a:ext cx="2209800" cy="13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 smtClean="0"/>
          </a:p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Cambria" pitchFamily="18" charset="0"/>
              </a:rPr>
              <a:t>Connect</a:t>
            </a:r>
            <a:endParaRPr lang="en-US" sz="3200" b="1" dirty="0">
              <a:solidFill>
                <a:schemeClr val="tx2"/>
              </a:solidFill>
              <a:latin typeface="Cambria" pitchFamily="18" charset="0"/>
            </a:endParaRPr>
          </a:p>
          <a:p>
            <a:pPr algn="ctr"/>
            <a:endParaRPr lang="en-US" sz="1100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1100" dirty="0"/>
          </a:p>
        </p:txBody>
      </p:sp>
      <p:pic>
        <p:nvPicPr>
          <p:cNvPr id="16" name="Picture 15" descr="explore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01072" y="2667000"/>
            <a:ext cx="2413938" cy="160020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18" name="Title 2"/>
          <p:cNvSpPr>
            <a:spLocks noGrp="1"/>
          </p:cNvSpPr>
          <p:nvPr>
            <p:ph type="title"/>
          </p:nvPr>
        </p:nvSpPr>
        <p:spPr>
          <a:xfrm>
            <a:off x="762000" y="990600"/>
            <a:ext cx="7772400" cy="838200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latin typeface="Cambria" pitchFamily="18" charset="0"/>
              </a:rPr>
              <a:t>‘Do-it-Yourself’ 3-Step Planning Guide for </a:t>
            </a:r>
            <a:br>
              <a:rPr lang="en-US" sz="2700" dirty="0" smtClean="0">
                <a:latin typeface="Cambria" pitchFamily="18" charset="0"/>
              </a:rPr>
            </a:br>
            <a:r>
              <a:rPr lang="en-US" sz="27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sz="2700" i="1" dirty="0" smtClean="0">
                <a:solidFill>
                  <a:schemeClr val="tx2"/>
                </a:solidFill>
                <a:latin typeface="Cambria" pitchFamily="18" charset="0"/>
              </a:rPr>
              <a:t>any age and any stage of health</a:t>
            </a:r>
            <a:r>
              <a:rPr lang="en-US" sz="9600" dirty="0" smtClean="0">
                <a:solidFill>
                  <a:schemeClr val="tx1"/>
                </a:solidFill>
                <a:latin typeface="Cambria" pitchFamily="18" charset="0"/>
              </a:rPr>
              <a:t/>
            </a:r>
            <a:br>
              <a:rPr lang="en-US" sz="9600" dirty="0" smtClean="0">
                <a:solidFill>
                  <a:schemeClr val="tx1"/>
                </a:solidFill>
                <a:latin typeface="Cambria" pitchFamily="18" charset="0"/>
              </a:rPr>
            </a:br>
            <a:endParaRPr lang="en-US" sz="18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3345179" y="4495800"/>
            <a:ext cx="2369821" cy="685800"/>
          </a:xfrm>
          <a:prstGeom prst="rect">
            <a:avLst/>
          </a:prstGeom>
          <a:ln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E3990"/>
                </a:solidFill>
                <a:effectLst/>
                <a:uLnTx/>
                <a:uFillTx/>
                <a:latin typeface="Cambria" pitchFamily="18" charset="0"/>
              </a:rPr>
              <a:t>    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E3990"/>
                </a:solidFill>
                <a:effectLst/>
                <a:uLnTx/>
                <a:uFillTx/>
                <a:latin typeface="Cambria" pitchFamily="18" charset="0"/>
              </a:rPr>
              <a:t>Step 2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7200" dirty="0" smtClean="0">
                <a:solidFill>
                  <a:schemeClr val="tx2"/>
                </a:solidFill>
                <a:latin typeface="Cambria" pitchFamily="18" charset="0"/>
              </a:rPr>
              <a:t>Communicate </a:t>
            </a:r>
            <a:r>
              <a:rPr kumimoji="0" 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</a:rPr>
              <a:t>Choices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6324600" y="4495800"/>
            <a:ext cx="1670685" cy="685800"/>
          </a:xfrm>
          <a:prstGeom prst="rect">
            <a:avLst/>
          </a:prstGeom>
          <a:ln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E3990"/>
                </a:solidFill>
                <a:effectLst/>
                <a:uLnTx/>
                <a:uFillTx/>
                <a:latin typeface="Cambria" pitchFamily="18" charset="0"/>
              </a:rPr>
              <a:t>	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E3990"/>
                </a:solidFill>
                <a:effectLst/>
                <a:uLnTx/>
                <a:uFillTx/>
                <a:latin typeface="Cambria" pitchFamily="18" charset="0"/>
              </a:rPr>
              <a:t>Step 3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7200" dirty="0" smtClean="0">
                <a:solidFill>
                  <a:schemeClr val="tx2"/>
                </a:solidFill>
                <a:latin typeface="Cambria" pitchFamily="18" charset="0"/>
              </a:rPr>
              <a:t>Honor </a:t>
            </a:r>
            <a:r>
              <a:rPr kumimoji="0" 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</a:rPr>
              <a:t>Choices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922020" y="4495800"/>
            <a:ext cx="1676400" cy="685800"/>
          </a:xfrm>
          <a:prstGeom prst="rect">
            <a:avLst/>
          </a:prstGeom>
          <a:ln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E3990"/>
                </a:solidFill>
                <a:effectLst/>
                <a:uLnTx/>
                <a:uFillTx/>
                <a:latin typeface="Cambria" pitchFamily="18" charset="0"/>
              </a:rPr>
              <a:t>Step 1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7200" dirty="0" smtClean="0">
                <a:solidFill>
                  <a:schemeClr val="tx2"/>
                </a:solidFill>
                <a:latin typeface="Cambria" pitchFamily="18" charset="0"/>
              </a:rPr>
              <a:t>Make </a:t>
            </a:r>
            <a:r>
              <a:rPr kumimoji="0" 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</a:rPr>
              <a:t>Choices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81000" y="228600"/>
            <a:ext cx="8580120" cy="838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800" dirty="0" smtClean="0"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latin typeface="Cambria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Cambria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40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Cambria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400" dirty="0" smtClean="0"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latin typeface="Cambria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How </a:t>
            </a:r>
            <a:r>
              <a:rPr lang="en-US" sz="14400" dirty="0" smtClean="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Cambria" pitchFamily="18" charset="0"/>
                <a:ea typeface="+mj-ea"/>
                <a:cs typeface="+mj-cs"/>
              </a:rPr>
              <a:t>D</a:t>
            </a:r>
            <a:r>
              <a:rPr kumimoji="0" lang="en-US" sz="14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o You </a:t>
            </a:r>
            <a:r>
              <a:rPr lang="en-US" sz="14400" dirty="0" smtClean="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Cambria" pitchFamily="18" charset="0"/>
                <a:ea typeface="+mj-ea"/>
                <a:cs typeface="+mj-cs"/>
              </a:rPr>
              <a:t>Make a Plan</a:t>
            </a:r>
            <a:r>
              <a:rPr kumimoji="0" lang="en-US" sz="14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40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Cambria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40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Cambria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200" b="1" dirty="0" smtClean="0"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latin typeface="Cambria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dirty="0" smtClean="0"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latin typeface="Cambria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endParaRPr kumimoji="0" lang="en-US" sz="8000" b="0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6400800"/>
            <a:ext cx="27622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2014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my.inmagine.com/600wmz/592e49403d572e70382439/iris/cusprm-065/ptg022165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362200"/>
            <a:ext cx="5943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Callout 4"/>
          <p:cNvSpPr/>
          <p:nvPr/>
        </p:nvSpPr>
        <p:spPr>
          <a:xfrm>
            <a:off x="5410200" y="1981200"/>
            <a:ext cx="2819400" cy="1295400"/>
          </a:xfrm>
          <a:prstGeom prst="wedgeEllipseCallout">
            <a:avLst>
              <a:gd name="adj1" fmla="val -44612"/>
              <a:gd name="adj2" fmla="val 6755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Reflect Values &amp; Beliefs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2438400" y="1219200"/>
            <a:ext cx="2895600" cy="1219200"/>
          </a:xfrm>
          <a:prstGeom prst="wedgeEllipseCallout">
            <a:avLst>
              <a:gd name="adj1" fmla="val 4018"/>
              <a:gd name="adj2" fmla="val 6078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Consider Medical </a:t>
            </a:r>
          </a:p>
          <a:p>
            <a:pPr algn="ctr"/>
            <a:r>
              <a:rPr lang="en-US" b="1" dirty="0" smtClean="0">
                <a:solidFill>
                  <a:schemeClr val="tx2"/>
                </a:solidFill>
              </a:rPr>
              <a:t>Info &amp; Options</a:t>
            </a:r>
            <a:endParaRPr lang="en-US" dirty="0" smtClean="0">
              <a:solidFill>
                <a:schemeClr val="tx2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304800" y="2743200"/>
            <a:ext cx="2743200" cy="1143000"/>
          </a:xfrm>
          <a:prstGeom prst="wedgeEllipseCallout">
            <a:avLst>
              <a:gd name="adj1" fmla="val 53897"/>
              <a:gd name="adj2" fmla="val 3201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2"/>
                </a:solidFill>
              </a:rPr>
              <a:t>Know Your Rights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2600" y="228600"/>
            <a:ext cx="609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Cambria" pitchFamily="18" charset="0"/>
              </a:rPr>
              <a:t>Explore: What’s Right for You?</a:t>
            </a:r>
            <a:r>
              <a:rPr lang="en-US" sz="2400" dirty="0" smtClean="0">
                <a:latin typeface="Cambria" pitchFamily="18" charset="0"/>
              </a:rPr>
              <a:t/>
            </a:r>
            <a:br>
              <a:rPr lang="en-US" sz="2400" dirty="0" smtClean="0">
                <a:latin typeface="Cambria" pitchFamily="18" charset="0"/>
              </a:rPr>
            </a:br>
            <a:r>
              <a:rPr lang="en-US" sz="2400" b="1" i="1" dirty="0" smtClean="0">
                <a:solidFill>
                  <a:schemeClr val="tx2"/>
                </a:solidFill>
                <a:latin typeface="Cambria" pitchFamily="18" charset="0"/>
              </a:rPr>
              <a:t> Make Informed Choices</a:t>
            </a:r>
            <a:endParaRPr lang="en-US" sz="2400" b="1" dirty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52400" y="228600"/>
            <a:ext cx="1295400" cy="381000"/>
          </a:xfrm>
          <a:prstGeom prst="rect">
            <a:avLst/>
          </a:prstGeom>
          <a:ln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Step 1</a:t>
            </a:r>
            <a:endParaRPr kumimoji="0" lang="en-US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8400" y="6400800"/>
            <a:ext cx="26933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2015 Honoring Choices Massachusetts,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tx2"/>
                </a:solidFill>
                <a:latin typeface="Cambria" pitchFamily="18" charset="0"/>
              </a:rPr>
              <a:t>Plan</a:t>
            </a:r>
            <a:r>
              <a:rPr lang="en-US" dirty="0" smtClean="0">
                <a:latin typeface="Cambria" pitchFamily="18" charset="0"/>
              </a:rPr>
              <a:t/>
            </a:r>
            <a:br>
              <a:rPr lang="en-US" dirty="0" smtClean="0">
                <a:latin typeface="Cambria" pitchFamily="18" charset="0"/>
              </a:rPr>
            </a:br>
            <a:r>
              <a:rPr lang="en-US" sz="2700" b="1" dirty="0" smtClean="0">
                <a:latin typeface="Cambria" pitchFamily="18" charset="0"/>
              </a:rPr>
              <a:t> 5 Massachusetts Planning Documents  </a:t>
            </a:r>
            <a:r>
              <a:rPr lang="en-US" sz="2700" dirty="0" smtClean="0">
                <a:latin typeface="Cambria" pitchFamily="18" charset="0"/>
              </a:rPr>
              <a:t/>
            </a:r>
            <a:br>
              <a:rPr lang="en-US" sz="2700" dirty="0" smtClean="0">
                <a:latin typeface="Cambria" pitchFamily="18" charset="0"/>
              </a:rPr>
            </a:br>
            <a:r>
              <a:rPr lang="en-US" sz="2700" b="1" i="1" dirty="0" smtClean="0">
                <a:solidFill>
                  <a:schemeClr val="tx2"/>
                </a:solidFill>
                <a:latin typeface="Cambria" pitchFamily="18" charset="0"/>
              </a:rPr>
              <a:t>Communicate Your Choices </a:t>
            </a:r>
            <a:r>
              <a:rPr lang="en-US" sz="2700" dirty="0" smtClean="0"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ea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66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86000"/>
            <a:ext cx="6629400" cy="3505200"/>
          </a:xfrm>
          <a:ln w="12700">
            <a:noFill/>
          </a:ln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1. Health Care Proxy</a:t>
            </a:r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2. Personal Directive (Living Will)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3.  Durable Power of Attorney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4.  MOLST- Medical Orders for Life-Sustaining Treatment</a:t>
            </a:r>
          </a:p>
          <a:p>
            <a:pPr marL="457200" indent="-457200">
              <a:lnSpc>
                <a:spcPct val="150000"/>
              </a:lnSpc>
              <a:buAutoNum type="arabicPeriod" startAt="5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CC/DNR-  Comfort Care/Do Not Resuscitate Order</a:t>
            </a:r>
          </a:p>
          <a:p>
            <a:pPr marL="457200" indent="-457200">
              <a:lnSpc>
                <a:spcPct val="150000"/>
              </a:lnSpc>
              <a:buAutoNum type="arabicPeriod" startAt="5"/>
            </a:pPr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  <a:buNone/>
            </a:pPr>
            <a:r>
              <a:rPr lang="en-US" sz="2000" dirty="0" smtClean="0"/>
              <a:t>	</a:t>
            </a:r>
            <a:endParaRPr lang="en-US" sz="1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81000" y="1668959"/>
            <a:ext cx="6324600" cy="523220"/>
          </a:xfrm>
          <a:prstGeom prst="rect">
            <a:avLst/>
          </a:prstGeom>
          <a:noFill/>
          <a:ln w="15875"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Cambria" pitchFamily="18" charset="0"/>
              </a:rPr>
              <a:t>What’s in Your Plan?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1295400" cy="381000"/>
          </a:xfrm>
          <a:ln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9600" dirty="0" smtClean="0"/>
              <a:t>	</a:t>
            </a:r>
            <a:r>
              <a:rPr lang="en-US" sz="8000" dirty="0" smtClean="0"/>
              <a:t>Step 2</a:t>
            </a:r>
            <a:endParaRPr lang="en-US" sz="80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en-US" sz="11200" dirty="0" smtClean="0">
                <a:solidFill>
                  <a:schemeClr val="tx2"/>
                </a:solidFill>
              </a:rPr>
              <a:t> </a:t>
            </a:r>
          </a:p>
          <a:p>
            <a:pPr algn="ctr">
              <a:buNone/>
            </a:pPr>
            <a:endParaRPr lang="en-US" sz="11200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" name="Picture 5" descr="C:\Users\Peter\Desktop\HC Brochere\4 .Gray curled hair middle aged woman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1369" y="1905000"/>
            <a:ext cx="2087231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200" dirty="0" smtClean="0">
                <a:solidFill>
                  <a:srgbClr val="2E3990"/>
                </a:solidFill>
                <a:latin typeface="Cambria" pitchFamily="18" charset="0"/>
              </a:rPr>
              <a:t/>
            </a:r>
            <a:br>
              <a:rPr lang="en-US" sz="2200" dirty="0" smtClean="0">
                <a:solidFill>
                  <a:srgbClr val="2E3990"/>
                </a:solidFill>
                <a:latin typeface="Cambria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ea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66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48400" y="6400800"/>
            <a:ext cx="27622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2014 Honoring Choices Massachusetts, Inc.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62000" y="1828800"/>
            <a:ext cx="7696200" cy="990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>
              <a:spcBef>
                <a:spcPct val="0"/>
              </a:spcBef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n-US" sz="3600" dirty="0" smtClean="0"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n-US" sz="3600" dirty="0" smtClean="0"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lnSpc>
                <a:spcPct val="170000"/>
              </a:lnSpc>
              <a:spcBef>
                <a:spcPct val="0"/>
              </a:spcBef>
            </a:pPr>
            <a:endParaRPr lang="en-US" sz="8000" dirty="0" smtClean="0"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latin typeface="Cambria" pitchFamily="18" charset="0"/>
              <a:ea typeface="+mj-ea"/>
              <a:cs typeface="+mj-cs"/>
            </a:endParaRPr>
          </a:p>
          <a:p>
            <a:pPr>
              <a:lnSpc>
                <a:spcPct val="170000"/>
              </a:lnSpc>
              <a:spcBef>
                <a:spcPct val="0"/>
              </a:spcBef>
            </a:pPr>
            <a:r>
              <a:rPr lang="en-US" sz="8000" b="1" u="sng" dirty="0" smtClean="0">
                <a:latin typeface="Cambria" pitchFamily="18" charset="0"/>
              </a:rPr>
              <a:t>What’s a Health Care Proxy ?</a:t>
            </a:r>
          </a:p>
          <a:p>
            <a:pPr algn="ctr">
              <a:spcBef>
                <a:spcPct val="0"/>
              </a:spcBef>
            </a:pPr>
            <a:endParaRPr lang="en-US" sz="7200" dirty="0" smtClean="0">
              <a:latin typeface="Cambria" pitchFamily="18" charset="0"/>
            </a:endParaRPr>
          </a:p>
          <a:p>
            <a:pPr>
              <a:spcBef>
                <a:spcPct val="0"/>
              </a:spcBef>
            </a:pPr>
            <a:endParaRPr lang="en-US" sz="6400" dirty="0" smtClean="0">
              <a:latin typeface="Cambria" pitchFamily="18" charset="0"/>
            </a:endParaRPr>
          </a:p>
          <a:p>
            <a:pPr lvl="0">
              <a:spcBef>
                <a:spcPct val="0"/>
              </a:spcBef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838200" y="1295400"/>
            <a:ext cx="7848600" cy="762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6600" b="1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</a:p>
          <a:p>
            <a:pPr lvl="0" algn="ctr">
              <a:spcBef>
                <a:spcPct val="0"/>
              </a:spcBef>
            </a:pPr>
            <a:endParaRPr lang="en-US" sz="6600" b="1" dirty="0" smtClean="0">
              <a:solidFill>
                <a:schemeClr val="tx2"/>
              </a:solidFill>
              <a:latin typeface="Cambria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en-US" sz="9600" b="1" dirty="0" smtClean="0">
                <a:solidFill>
                  <a:srgbClr val="2E3990"/>
                </a:solidFill>
                <a:latin typeface="Cambria" pitchFamily="18" charset="0"/>
              </a:rPr>
              <a:t>“Who should I speak to about your care, </a:t>
            </a:r>
          </a:p>
          <a:p>
            <a:pPr lvl="0" algn="ctr">
              <a:spcBef>
                <a:spcPct val="0"/>
              </a:spcBef>
            </a:pPr>
            <a:r>
              <a:rPr lang="en-US" sz="9600" b="1" dirty="0" smtClean="0">
                <a:solidFill>
                  <a:srgbClr val="2E3990"/>
                </a:solidFill>
                <a:latin typeface="Cambria" pitchFamily="18" charset="0"/>
              </a:rPr>
              <a:t>if I can not speak with you?”</a:t>
            </a:r>
          </a:p>
          <a:p>
            <a:pPr lvl="0">
              <a:spcBef>
                <a:spcPct val="0"/>
              </a:spcBef>
            </a:pPr>
            <a:endParaRPr kumimoji="0" lang="en-US" sz="6600" b="0" i="0" u="none" strike="noStrike" kern="1200" cap="none" spc="0" normalizeH="0" baseline="0" noProof="0" dirty="0" smtClean="0">
              <a:ln>
                <a:noFill/>
              </a:ln>
              <a:solidFill>
                <a:srgbClr val="2E3990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Cambria" pitchFamily="18" charset="0"/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kumimoji="0" lang="en-US" sz="6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6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971800"/>
            <a:ext cx="5562600" cy="2087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800" dirty="0" smtClean="0">
                <a:latin typeface="Cambria" pitchFamily="18" charset="0"/>
              </a:rPr>
              <a:t>A simple legal document  you can do yourself; 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en-US" sz="18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800" dirty="0" smtClean="0">
                <a:latin typeface="Cambria" pitchFamily="18" charset="0"/>
              </a:rPr>
              <a:t> You choose a person you trust to talk with your care providers and make health care decisions, if you are not able to make decisions yourself; 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endParaRPr lang="en-US" sz="18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en-US" sz="1800" dirty="0" smtClean="0">
              <a:latin typeface="Cambria" pitchFamily="18" charset="0"/>
            </a:endParaRP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r="12656"/>
          <a:stretch>
            <a:fillRect/>
          </a:stretch>
        </p:blipFill>
        <p:spPr bwMode="auto">
          <a:xfrm>
            <a:off x="6477000" y="2895600"/>
            <a:ext cx="2218512" cy="1691680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533400" y="304800"/>
            <a:ext cx="80772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 algn="ctr">
              <a:lnSpc>
                <a:spcPct val="170000"/>
              </a:lnSpc>
              <a:spcBef>
                <a:spcPct val="0"/>
              </a:spcBef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9600" b="1" strike="noStrike" kern="1200" cap="none" spc="0" normalizeH="0" baseline="0" noProof="0" dirty="0" smtClean="0">
                <a:ln>
                  <a:noFill/>
                </a:ln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Massachusetts</a:t>
            </a:r>
            <a:r>
              <a:rPr kumimoji="0" lang="en-US" sz="9600" b="1" strike="noStrike" kern="1200" cap="none" spc="0" normalizeH="0" noProof="0" dirty="0" smtClean="0">
                <a:ln>
                  <a:noFill/>
                </a:ln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 Health Care Proxy</a:t>
            </a:r>
            <a:endParaRPr kumimoji="0" lang="en-US" sz="9600" b="1" strike="noStrike" kern="1200" cap="none" spc="0" normalizeH="0" baseline="0" noProof="0" dirty="0" smtClean="0">
              <a:ln>
                <a:noFill/>
              </a:ln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Cambria" pitchFamily="18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n-US" sz="6400" dirty="0" smtClean="0">
              <a:latin typeface="Cambria" pitchFamily="18" charset="0"/>
            </a:endParaRPr>
          </a:p>
          <a:p>
            <a:pPr lvl="0">
              <a:spcBef>
                <a:spcPct val="0"/>
              </a:spcBef>
            </a:pPr>
            <a:r>
              <a:rPr kumimoji="0" lang="en-US" sz="640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640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>
                <a:latin typeface="Cambria" pitchFamily="18" charset="0"/>
              </a:rPr>
              <a:t/>
            </a:r>
            <a:br>
              <a:rPr lang="en-US" sz="4000" dirty="0" smtClean="0">
                <a:latin typeface="Cambria" pitchFamily="18" charset="0"/>
              </a:rPr>
            </a:br>
            <a:r>
              <a:rPr lang="en-US" sz="4000" dirty="0" smtClean="0">
                <a:latin typeface="Cambria" pitchFamily="18" charset="0"/>
              </a:rPr>
              <a:t/>
            </a:r>
            <a:br>
              <a:rPr lang="en-US" sz="4000" dirty="0" smtClean="0">
                <a:latin typeface="Cambria" pitchFamily="18" charset="0"/>
              </a:rPr>
            </a:br>
            <a:r>
              <a:rPr lang="en-US" sz="2200" b="1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  <a:br>
              <a:rPr lang="en-US" sz="22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200" b="1" dirty="0" smtClean="0">
                <a:solidFill>
                  <a:srgbClr val="2E3990"/>
                </a:solidFill>
                <a:latin typeface="Cambria" pitchFamily="18" charset="0"/>
              </a:rPr>
              <a:t>“What instructions and information do you want to give</a:t>
            </a:r>
            <a:br>
              <a:rPr lang="en-US" sz="2200" b="1" dirty="0" smtClean="0">
                <a:solidFill>
                  <a:srgbClr val="2E3990"/>
                </a:solidFill>
                <a:latin typeface="Cambria" pitchFamily="18" charset="0"/>
              </a:rPr>
            </a:br>
            <a:r>
              <a:rPr lang="en-US" sz="2200" b="1" dirty="0" smtClean="0">
                <a:solidFill>
                  <a:srgbClr val="2E3990"/>
                </a:solidFill>
                <a:latin typeface="Cambria" pitchFamily="18" charset="0"/>
              </a:rPr>
              <a:t> your Health Care Agent about your care?”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ea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66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48400" y="6400800"/>
            <a:ext cx="27622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2014 Honoring Choices Massachusetts, Inc.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" y="152400"/>
            <a:ext cx="80772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 algn="ctr">
              <a:lnSpc>
                <a:spcPct val="170000"/>
              </a:lnSpc>
              <a:spcBef>
                <a:spcPct val="0"/>
              </a:spcBef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algn="ctr">
              <a:lnSpc>
                <a:spcPct val="170000"/>
              </a:lnSpc>
              <a:spcBef>
                <a:spcPct val="0"/>
              </a:spcBef>
            </a:pPr>
            <a:endParaRPr lang="en-US" sz="3600" dirty="0" smtClean="0"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lnSpc>
                <a:spcPct val="170000"/>
              </a:lnSpc>
              <a:spcBef>
                <a:spcPct val="0"/>
              </a:spcBef>
            </a:pPr>
            <a:r>
              <a:rPr kumimoji="0" lang="en-US" sz="11200" b="1" strike="noStrike" kern="1200" cap="none" spc="0" normalizeH="0" baseline="0" noProof="0" dirty="0" smtClean="0">
                <a:ln>
                  <a:noFill/>
                </a:ln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Personal Directive or Living Will</a:t>
            </a:r>
          </a:p>
          <a:p>
            <a:pPr algn="ctr">
              <a:lnSpc>
                <a:spcPct val="170000"/>
              </a:lnSpc>
              <a:spcBef>
                <a:spcPct val="0"/>
              </a:spcBef>
            </a:pPr>
            <a:endParaRPr kumimoji="0" lang="en-US" sz="9600" strike="noStrike" kern="1200" cap="none" spc="0" normalizeH="0" baseline="0" noProof="0" dirty="0" smtClean="0">
              <a:ln>
                <a:noFill/>
              </a:ln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Cambria" pitchFamily="18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n-US" sz="6400" dirty="0" smtClean="0">
              <a:latin typeface="Cambria" pitchFamily="18" charset="0"/>
            </a:endParaRPr>
          </a:p>
          <a:p>
            <a:pPr lvl="0">
              <a:spcBef>
                <a:spcPct val="0"/>
              </a:spcBef>
            </a:pPr>
            <a:r>
              <a:rPr kumimoji="0" lang="en-US" sz="640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640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4" descr="http://stockimag.es.assetsdelivery.com/168nwm/stockbroker/stockbroker0912/stockbroker091200747.jpg"/>
          <p:cNvPicPr>
            <a:picLocks noChangeAspect="1" noChangeArrowheads="1"/>
          </p:cNvPicPr>
          <p:nvPr/>
        </p:nvPicPr>
        <p:blipFill>
          <a:blip r:embed="rId3" cstate="print"/>
          <a:srcRect r="10619" b="21429"/>
          <a:stretch>
            <a:fillRect/>
          </a:stretch>
        </p:blipFill>
        <p:spPr bwMode="auto">
          <a:xfrm>
            <a:off x="6781800" y="2286000"/>
            <a:ext cx="1718253" cy="2103344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762000" y="2402175"/>
            <a:ext cx="59436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b="1" u="sng" dirty="0" smtClean="0">
                <a:latin typeface="Cambria" pitchFamily="18" charset="0"/>
              </a:rPr>
              <a:t>Personal Directive or Living Will: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 A personal document </a:t>
            </a:r>
            <a:r>
              <a:rPr lang="en-US" dirty="0" smtClean="0">
                <a:latin typeface="Cambria" pitchFamily="18" charset="0"/>
              </a:rPr>
              <a:t>you </a:t>
            </a:r>
            <a:r>
              <a:rPr lang="en-US" dirty="0" smtClean="0">
                <a:latin typeface="Cambria" pitchFamily="18" charset="0"/>
              </a:rPr>
              <a:t>do yourself;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i="1" dirty="0" smtClean="0">
                <a:latin typeface="Cambria" pitchFamily="18" charset="0"/>
              </a:rPr>
              <a:t> </a:t>
            </a:r>
            <a:r>
              <a:rPr lang="en-US" dirty="0" smtClean="0">
                <a:latin typeface="Cambria" pitchFamily="18" charset="0"/>
              </a:rPr>
              <a:t>You write down what’s important to you and your   preferences and choices for care;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 </a:t>
            </a:r>
            <a:r>
              <a:rPr lang="en-US" i="1" dirty="0" smtClean="0">
                <a:latin typeface="Cambria" pitchFamily="18" charset="0"/>
              </a:rPr>
              <a:t>Not legally binding, but </a:t>
            </a:r>
            <a:r>
              <a:rPr lang="en-US" i="1" u="sng" dirty="0" smtClean="0">
                <a:latin typeface="Cambria" pitchFamily="18" charset="0"/>
              </a:rPr>
              <a:t>it’s your voice &amp; your choice;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286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>
                <a:latin typeface="Cambria" pitchFamily="18" charset="0"/>
              </a:rPr>
              <a:t> </a:t>
            </a:r>
            <a:r>
              <a:rPr lang="en-US" sz="2700" dirty="0" smtClean="0">
                <a:latin typeface="Cambria" pitchFamily="18" charset="0"/>
              </a:rPr>
              <a:t/>
            </a:r>
            <a:br>
              <a:rPr lang="en-US" sz="2700" dirty="0" smtClean="0">
                <a:latin typeface="Cambria" pitchFamily="18" charset="0"/>
              </a:rPr>
            </a:br>
            <a:r>
              <a:rPr lang="en-US" sz="2700" dirty="0" smtClean="0">
                <a:latin typeface="Cambria" pitchFamily="18" charset="0"/>
              </a:rPr>
              <a:t/>
            </a:r>
            <a:br>
              <a:rPr lang="en-US" sz="2700" dirty="0" smtClean="0">
                <a:latin typeface="Cambria" pitchFamily="18" charset="0"/>
              </a:rPr>
            </a:br>
            <a:r>
              <a:rPr lang="en-US" sz="2700" dirty="0" smtClean="0">
                <a:latin typeface="Cambria" pitchFamily="18" charset="0"/>
              </a:rPr>
              <a:t/>
            </a:r>
            <a:br>
              <a:rPr lang="en-US" sz="2700" dirty="0" smtClean="0">
                <a:latin typeface="Cambria" pitchFamily="18" charset="0"/>
              </a:rPr>
            </a:br>
            <a:r>
              <a:rPr lang="en-US" sz="2200" b="1" dirty="0" smtClean="0">
                <a:solidFill>
                  <a:schemeClr val="tx2"/>
                </a:solidFill>
                <a:latin typeface="Cambria" pitchFamily="18" charset="0"/>
              </a:rPr>
              <a:t>“</a:t>
            </a:r>
            <a:r>
              <a:rPr lang="en-US" sz="2200" b="1" dirty="0" smtClean="0">
                <a:solidFill>
                  <a:srgbClr val="2E3990"/>
                </a:solidFill>
                <a:latin typeface="Cambria" pitchFamily="18" charset="0"/>
              </a:rPr>
              <a:t>Who do you want to make financial decisions for you </a:t>
            </a:r>
            <a:br>
              <a:rPr lang="en-US" sz="2200" b="1" dirty="0" smtClean="0">
                <a:solidFill>
                  <a:srgbClr val="2E3990"/>
                </a:solidFill>
                <a:latin typeface="Cambria" pitchFamily="18" charset="0"/>
              </a:rPr>
            </a:br>
            <a:r>
              <a:rPr lang="en-US" sz="2200" b="1" dirty="0" smtClean="0">
                <a:solidFill>
                  <a:srgbClr val="2E3990"/>
                </a:solidFill>
                <a:latin typeface="Cambria" pitchFamily="18" charset="0"/>
              </a:rPr>
              <a:t>if you can’t make financial decisions yourself?”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ea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66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b="6171"/>
          <a:stretch>
            <a:fillRect/>
          </a:stretch>
        </p:blipFill>
        <p:spPr bwMode="auto">
          <a:xfrm>
            <a:off x="7391400" y="2213158"/>
            <a:ext cx="1524000" cy="2282642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248400" y="6400800"/>
            <a:ext cx="27622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2014 Honoring Choices Massachusetts, Inc.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1676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 lvl="0">
              <a:spcBef>
                <a:spcPct val="0"/>
              </a:spcBef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6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6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04800"/>
            <a:ext cx="75438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>
              <a:lnSpc>
                <a:spcPct val="170000"/>
              </a:lnSpc>
              <a:spcBef>
                <a:spcPct val="0"/>
              </a:spcBef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algn="ctr">
              <a:lnSpc>
                <a:spcPct val="170000"/>
              </a:lnSpc>
              <a:spcBef>
                <a:spcPct val="0"/>
              </a:spcBef>
            </a:pPr>
            <a:endParaRPr lang="en-US" sz="9600" b="1" dirty="0" smtClean="0">
              <a:latin typeface="Cambria" pitchFamily="18" charset="0"/>
            </a:endParaRPr>
          </a:p>
          <a:p>
            <a:pPr algn="ctr">
              <a:lnSpc>
                <a:spcPct val="170000"/>
              </a:lnSpc>
              <a:spcBef>
                <a:spcPct val="0"/>
              </a:spcBef>
            </a:pPr>
            <a:r>
              <a:rPr lang="en-US" sz="11200" b="1" noProof="0" dirty="0" smtClean="0">
                <a:latin typeface="Cambria" pitchFamily="18" charset="0"/>
              </a:rPr>
              <a:t>Massachusetts Durable </a:t>
            </a:r>
            <a:r>
              <a:rPr lang="en-US" sz="11200" b="1" dirty="0" smtClean="0">
                <a:latin typeface="Cambria" pitchFamily="18" charset="0"/>
              </a:rPr>
              <a:t>Power of Attorney</a:t>
            </a:r>
          </a:p>
          <a:p>
            <a:pPr>
              <a:lnSpc>
                <a:spcPct val="170000"/>
              </a:lnSpc>
              <a:spcBef>
                <a:spcPct val="0"/>
              </a:spcBef>
            </a:pPr>
            <a:endParaRPr lang="en-US" sz="7200" dirty="0" smtClean="0">
              <a:latin typeface="Cambria" pitchFamily="18" charset="0"/>
            </a:endParaRPr>
          </a:p>
          <a:p>
            <a:pPr lvl="0">
              <a:spcBef>
                <a:spcPct val="0"/>
              </a:spcBef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14400" y="2547878"/>
            <a:ext cx="6477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b="1" u="sng" dirty="0" smtClean="0">
                <a:latin typeface="Cambria" pitchFamily="18" charset="0"/>
              </a:rPr>
              <a:t>Durable Power of Attorney:</a:t>
            </a:r>
          </a:p>
          <a:p>
            <a:pPr>
              <a:spcBef>
                <a:spcPct val="0"/>
              </a:spcBef>
            </a:pPr>
            <a:endParaRPr lang="en-US" b="1" dirty="0" smtClean="0">
              <a:latin typeface="Cambria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 A legal document you do with an attorney (recommended);</a:t>
            </a:r>
          </a:p>
          <a:p>
            <a:pPr>
              <a:spcBef>
                <a:spcPct val="0"/>
              </a:spcBef>
            </a:pPr>
            <a:endParaRPr lang="en-US" dirty="0" smtClean="0">
              <a:latin typeface="Cambria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  You choose a person you trust</a:t>
            </a:r>
            <a:r>
              <a:rPr lang="en-US" i="1" dirty="0" smtClean="0">
                <a:latin typeface="Cambria" pitchFamily="18" charset="0"/>
              </a:rPr>
              <a:t>, Attorney-in-fact</a:t>
            </a:r>
            <a:r>
              <a:rPr lang="en-US" dirty="0" smtClean="0">
                <a:latin typeface="Cambria" pitchFamily="18" charset="0"/>
              </a:rPr>
              <a:t>, to manage your money, property and financial matters if you become unable to effectively manage your financial matters yourself;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  <a:endParaRPr lang="en-US" dirty="0" smtClean="0">
              <a:latin typeface="Cambria" pitchFamily="18" charset="0"/>
            </a:endParaRPr>
          </a:p>
          <a:p>
            <a:pPr>
              <a:spcBef>
                <a:spcPct val="0"/>
              </a:spcBef>
            </a:pPr>
            <a:endParaRPr lang="en-US" dirty="0" smtClean="0">
              <a:latin typeface="Cambr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466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>
                <a:latin typeface="Cambria" pitchFamily="18" charset="0"/>
              </a:rPr>
              <a:t/>
            </a:r>
            <a:br>
              <a:rPr lang="en-US" sz="2400" dirty="0" smtClean="0">
                <a:latin typeface="Cambria" pitchFamily="18" charset="0"/>
              </a:rPr>
            </a:br>
            <a:r>
              <a:rPr lang="en-US" sz="2400" dirty="0" smtClean="0">
                <a:latin typeface="Cambria" pitchFamily="18" charset="0"/>
              </a:rPr>
              <a:t/>
            </a:r>
            <a:br>
              <a:rPr lang="en-US" sz="2400" dirty="0" smtClean="0">
                <a:latin typeface="Cambria" pitchFamily="18" charset="0"/>
              </a:rPr>
            </a:br>
            <a:r>
              <a:rPr lang="en-US" sz="2700" b="1" dirty="0" smtClean="0">
                <a:solidFill>
                  <a:srgbClr val="2E3990"/>
                </a:solidFill>
                <a:latin typeface="Cambria" pitchFamily="18" charset="0"/>
              </a:rPr>
              <a:t>“</a:t>
            </a:r>
            <a:r>
              <a:rPr lang="en-US" sz="2200" b="1" dirty="0" smtClean="0">
                <a:solidFill>
                  <a:srgbClr val="2E3990"/>
                </a:solidFill>
                <a:latin typeface="Cambria" pitchFamily="18" charset="0"/>
              </a:rPr>
              <a:t>If you have an advanced or terminal illness, </a:t>
            </a:r>
            <a:br>
              <a:rPr lang="en-US" sz="2200" b="1" dirty="0" smtClean="0">
                <a:solidFill>
                  <a:srgbClr val="2E3990"/>
                </a:solidFill>
                <a:latin typeface="Cambria" pitchFamily="18" charset="0"/>
              </a:rPr>
            </a:br>
            <a:r>
              <a:rPr lang="en-US" sz="2200" b="1" dirty="0" smtClean="0">
                <a:solidFill>
                  <a:srgbClr val="2E3990"/>
                </a:solidFill>
                <a:latin typeface="Cambria" pitchFamily="18" charset="0"/>
              </a:rPr>
              <a:t>what life-sustaining treatments would be acceptable to you?”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700" dirty="0" smtClean="0"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ea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66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/>
          <a:srcRect l="16484" r="12363"/>
          <a:stretch>
            <a:fillRect/>
          </a:stretch>
        </p:blipFill>
        <p:spPr bwMode="auto">
          <a:xfrm>
            <a:off x="6858000" y="4343400"/>
            <a:ext cx="2057400" cy="1942318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248400" y="6400800"/>
            <a:ext cx="27622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2014 Honoring Choices Massachusetts, Inc.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2400" y="1676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 lvl="0">
              <a:spcBef>
                <a:spcPct val="0"/>
              </a:spcBef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6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6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14400" y="381000"/>
            <a:ext cx="73152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>
              <a:lnSpc>
                <a:spcPct val="170000"/>
              </a:lnSpc>
              <a:spcBef>
                <a:spcPct val="0"/>
              </a:spcBef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kumimoji="0" lang="en-US" sz="9600" b="1" strike="noStrike" kern="1200" cap="none" spc="0" normalizeH="0" baseline="0" noProof="0" dirty="0" smtClean="0">
                <a:ln>
                  <a:noFill/>
                </a:ln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Medical</a:t>
            </a:r>
            <a:r>
              <a:rPr kumimoji="0" lang="en-US" sz="9600" b="1" strike="noStrike" kern="1200" cap="none" spc="0" normalizeH="0" noProof="0" dirty="0" smtClean="0">
                <a:ln>
                  <a:noFill/>
                </a:ln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 </a:t>
            </a:r>
            <a:r>
              <a:rPr lang="en-US" sz="9600" b="1" dirty="0" smtClean="0"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Cambria" pitchFamily="18" charset="0"/>
                <a:ea typeface="+mj-ea"/>
                <a:cs typeface="+mj-cs"/>
              </a:rPr>
              <a:t>Orders for Life-Sustaining Treatment or 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9600" b="1" dirty="0" smtClean="0"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Cambria" pitchFamily="18" charset="0"/>
                <a:ea typeface="+mj-ea"/>
                <a:cs typeface="+mj-cs"/>
              </a:rPr>
              <a:t> </a:t>
            </a:r>
            <a:r>
              <a:rPr kumimoji="0" lang="en-US" sz="9600" b="1" strike="noStrike" kern="1200" cap="none" spc="0" normalizeH="0" baseline="0" noProof="0" dirty="0" smtClean="0">
                <a:ln>
                  <a:noFill/>
                </a:ln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MOLST form</a:t>
            </a:r>
            <a:r>
              <a:rPr kumimoji="0" lang="en-US" sz="8000" b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8000" b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8534400" cy="2819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1800" b="1" u="sng" dirty="0" smtClean="0">
                <a:latin typeface="Cambria" pitchFamily="18" charset="0"/>
              </a:rPr>
              <a:t>Medical Orders for Life-Sustaining Treatment, MOLST :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en-US" sz="1600" dirty="0" smtClean="0">
                <a:latin typeface="Cambria" pitchFamily="18" charset="0"/>
              </a:rPr>
              <a:t>A medical order &amp; form you do with a physician,  nurse practitioner or physician assistant; 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en-US" sz="1600" dirty="0" smtClean="0">
                <a:latin typeface="Cambria" pitchFamily="18" charset="0"/>
              </a:rPr>
              <a:t>You discuss your current medical condition and the use of life-sustaining treatments;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en-US" sz="1600" dirty="0" smtClean="0">
                <a:latin typeface="Cambria" pitchFamily="18" charset="0"/>
              </a:rPr>
              <a:t>You make treatment choices and write your choices on the MOLST form; 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en-US" sz="1600" dirty="0" smtClean="0">
                <a:latin typeface="Cambria" pitchFamily="18" charset="0"/>
              </a:rPr>
              <a:t> Every person involved in your health care follows your decisions.</a:t>
            </a:r>
            <a:endParaRPr lang="en-US" sz="1600" dirty="0">
              <a:latin typeface="Cambr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>
                <a:latin typeface="Cambria" pitchFamily="18" charset="0"/>
              </a:rPr>
              <a:t/>
            </a:r>
            <a:br>
              <a:rPr lang="en-US" sz="2700" dirty="0" smtClean="0">
                <a:latin typeface="Cambria" pitchFamily="18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  <a:r>
              <a:rPr lang="en-US" sz="2700" b="1" dirty="0" smtClean="0">
                <a:solidFill>
                  <a:srgbClr val="2E3990"/>
                </a:solidFill>
                <a:latin typeface="Cambria" pitchFamily="18" charset="0"/>
              </a:rPr>
              <a:t>“</a:t>
            </a:r>
            <a:r>
              <a:rPr lang="en-US" sz="2200" b="1" dirty="0" smtClean="0">
                <a:solidFill>
                  <a:srgbClr val="2E3990"/>
                </a:solidFill>
                <a:latin typeface="Cambria" pitchFamily="18" charset="0"/>
              </a:rPr>
              <a:t>Do you want medical personnel to restart your heart beat and breathing if  your heart beat and breathing stop?”</a:t>
            </a:r>
            <a:r>
              <a:rPr lang="en-US" sz="2700" dirty="0" smtClean="0"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ea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66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938624" y="2514600"/>
            <a:ext cx="2019546" cy="1981200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248400" y="6400800"/>
            <a:ext cx="27622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smtClean="0"/>
              <a:t>© 2014 Honoring Choices Massachusetts, Inc.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62000" y="381000"/>
            <a:ext cx="80772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 algn="ctr">
              <a:spcBef>
                <a:spcPct val="0"/>
              </a:spcBef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Comfort</a:t>
            </a:r>
            <a:r>
              <a:rPr kumimoji="0" lang="en-US" sz="9600" b="1" i="0" u="none" strike="noStrike" kern="1200" cap="none" spc="0" normalizeH="0" noProof="0" dirty="0" smtClean="0">
                <a:ln>
                  <a:noFill/>
                </a:ln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 Care/Do Not Resuscitate or  </a:t>
            </a:r>
          </a:p>
          <a:p>
            <a:pPr algn="ctr">
              <a:spcBef>
                <a:spcPct val="0"/>
              </a:spcBef>
            </a:pPr>
            <a:r>
              <a:rPr kumimoji="0" lang="en-US" sz="9600" b="1" strike="noStrike" kern="1200" cap="none" spc="0" normalizeH="0" baseline="0" noProof="0" dirty="0" smtClean="0">
                <a:ln>
                  <a:noFill/>
                </a:ln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CC/DNR</a:t>
            </a:r>
            <a:r>
              <a:rPr lang="en-US" sz="9600" b="1" dirty="0" smtClean="0"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Cambria" pitchFamily="18" charset="0"/>
                <a:ea typeface="+mj-ea"/>
                <a:cs typeface="+mj-cs"/>
              </a:rPr>
              <a:t> form</a:t>
            </a:r>
            <a:endParaRPr kumimoji="0" lang="en-US" sz="9600" b="1" strike="noStrike" kern="1200" cap="none" spc="0" normalizeH="0" baseline="0" noProof="0" dirty="0" smtClean="0">
              <a:ln>
                <a:noFill/>
              </a:ln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Cambria" pitchFamily="18" charset="0"/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254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62200"/>
            <a:ext cx="6172200" cy="2590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sz="2100" b="1" u="sng" dirty="0" smtClean="0">
                <a:latin typeface="Cambria" pitchFamily="18" charset="0"/>
              </a:rPr>
              <a:t>Comfort Care/Do Not Resuscitate, CC/DNR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en-US" sz="2100" u="sng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2100" dirty="0" smtClean="0">
                <a:latin typeface="Cambria" pitchFamily="18" charset="0"/>
              </a:rPr>
              <a:t> A medical order &amp; form you will out with your clinician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en-US" sz="21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2100" dirty="0" smtClean="0">
                <a:latin typeface="Cambria" pitchFamily="18" charset="0"/>
              </a:rPr>
              <a:t> If your heart beat &amp; breathing stop, you choose not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sz="2100" dirty="0" smtClean="0">
                <a:latin typeface="Cambria" pitchFamily="18" charset="0"/>
              </a:rPr>
              <a:t>	 to have EMS ( Emergency Medical Service)  or clinicians attempt to restart your heart beat &amp; breathing;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en-US" sz="21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2100" dirty="0" smtClean="0">
                <a:latin typeface="Cambria" pitchFamily="18" charset="0"/>
              </a:rPr>
              <a:t>EMS &amp; Clinicians provide comfort care measures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endParaRPr lang="en-US" sz="1800" dirty="0" smtClean="0">
              <a:latin typeface="Cambr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dirty="0" smtClean="0">
                <a:solidFill>
                  <a:schemeClr val="tx2"/>
                </a:solidFill>
                <a:latin typeface="Cambria" pitchFamily="18" charset="0"/>
              </a:rPr>
              <a:t>Connect </a:t>
            </a:r>
            <a:r>
              <a:rPr lang="en-US" sz="4000" dirty="0" smtClean="0">
                <a:latin typeface="Cambria" pitchFamily="18" charset="0"/>
              </a:rPr>
              <a:t/>
            </a:r>
            <a:br>
              <a:rPr lang="en-US" sz="4000" dirty="0" smtClean="0">
                <a:latin typeface="Cambria" pitchFamily="18" charset="0"/>
              </a:rPr>
            </a:br>
            <a:r>
              <a:rPr lang="en-US" sz="2700" dirty="0" smtClean="0">
                <a:latin typeface="Cambria" pitchFamily="18" charset="0"/>
              </a:rPr>
              <a:t>Put Your Plan into Action with Care Providers</a:t>
            </a:r>
            <a:br>
              <a:rPr lang="en-US" sz="2700" dirty="0" smtClean="0">
                <a:latin typeface="Cambria" pitchFamily="18" charset="0"/>
              </a:rPr>
            </a:br>
            <a:r>
              <a:rPr lang="en-US" sz="2700" dirty="0" smtClean="0">
                <a:latin typeface="Cambria" pitchFamily="18" charset="0"/>
              </a:rPr>
              <a:t> to</a:t>
            </a:r>
            <a:r>
              <a:rPr lang="en-US" sz="2700" b="1" dirty="0" smtClean="0">
                <a:solidFill>
                  <a:schemeClr val="tx2"/>
                </a:solidFill>
                <a:latin typeface="Cambria" pitchFamily="18" charset="0"/>
              </a:rPr>
              <a:t> Honor Your Choices 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i="1" dirty="0" smtClean="0"/>
              <a:t>  </a:t>
            </a:r>
            <a:r>
              <a:rPr lang="en-US" sz="2900" dirty="0" smtClean="0"/>
              <a:t/>
            </a:r>
            <a:br>
              <a:rPr lang="en-US" sz="2900" dirty="0" smtClean="0"/>
            </a:br>
            <a:endParaRPr lang="en-US" sz="2900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762000" y="1371600"/>
            <a:ext cx="7239000" cy="5105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en-US" sz="1800" b="1" dirty="0" smtClean="0">
                <a:latin typeface="Cambria" pitchFamily="18" charset="0"/>
              </a:rPr>
              <a:t>How am I feeling today? </a:t>
            </a:r>
          </a:p>
          <a:p>
            <a:pPr>
              <a:buNone/>
            </a:pPr>
            <a:r>
              <a:rPr lang="en-US" sz="1800" dirty="0" smtClean="0">
                <a:latin typeface="Cambria" pitchFamily="18" charset="0"/>
              </a:rPr>
              <a:t>	• Talk about goals for care, diagnosis &amp; treatment options. </a:t>
            </a:r>
          </a:p>
          <a:p>
            <a:pPr>
              <a:buNone/>
            </a:pPr>
            <a:endParaRPr lang="en-US" sz="18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b="1" dirty="0" smtClean="0">
                <a:latin typeface="Cambria" pitchFamily="18" charset="0"/>
              </a:rPr>
              <a:t>Plan for the future. </a:t>
            </a:r>
            <a:endParaRPr lang="en-US" sz="1800" dirty="0" smtClean="0">
              <a:latin typeface="Cambria" pitchFamily="18" charset="0"/>
            </a:endParaRPr>
          </a:p>
          <a:p>
            <a:pPr>
              <a:buNone/>
            </a:pPr>
            <a:r>
              <a:rPr lang="en-US" sz="1800" dirty="0" smtClean="0">
                <a:latin typeface="Cambria" pitchFamily="18" charset="0"/>
              </a:rPr>
              <a:t>	• What’s ahead for you? Information to make choices</a:t>
            </a:r>
          </a:p>
          <a:p>
            <a:pPr>
              <a:buNone/>
            </a:pPr>
            <a:endParaRPr lang="en-US" sz="18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b="1" dirty="0" smtClean="0">
                <a:latin typeface="Cambria" pitchFamily="18" charset="0"/>
              </a:rPr>
              <a:t>Write down your choices. </a:t>
            </a:r>
          </a:p>
          <a:p>
            <a:pPr>
              <a:buNone/>
            </a:pPr>
            <a:r>
              <a:rPr lang="en-US" sz="1800" b="1" dirty="0" smtClean="0">
                <a:latin typeface="Cambria" pitchFamily="18" charset="0"/>
              </a:rPr>
              <a:t>	</a:t>
            </a:r>
            <a:r>
              <a:rPr lang="en-US" sz="1800" dirty="0" smtClean="0">
                <a:latin typeface="Cambria" pitchFamily="18" charset="0"/>
              </a:rPr>
              <a:t> • Place Health Care Proxy in your medical record</a:t>
            </a:r>
          </a:p>
          <a:p>
            <a:pPr>
              <a:buNone/>
            </a:pPr>
            <a:endParaRPr lang="en-US" sz="18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b="1" dirty="0" smtClean="0">
                <a:latin typeface="Cambria" pitchFamily="18" charset="0"/>
              </a:rPr>
              <a:t>Receive the Best Possible Care</a:t>
            </a:r>
            <a:endParaRPr lang="en-US" sz="1800" dirty="0" smtClean="0">
              <a:latin typeface="Cambria" pitchFamily="18" charset="0"/>
            </a:endParaRPr>
          </a:p>
          <a:p>
            <a:pPr>
              <a:buNone/>
            </a:pPr>
            <a:r>
              <a:rPr lang="en-US" sz="1800" dirty="0" smtClean="0">
                <a:latin typeface="Cambria" pitchFamily="18" charset="0"/>
              </a:rPr>
              <a:t>	 • Clinicians match quality care to your choices </a:t>
            </a:r>
            <a:r>
              <a:rPr lang="en-US" sz="1800" i="1" dirty="0" smtClean="0">
                <a:latin typeface="Cambria" pitchFamily="18" charset="0"/>
              </a:rPr>
              <a:t>all through your life.</a:t>
            </a:r>
          </a:p>
          <a:p>
            <a:endParaRPr lang="en-US" sz="2400" dirty="0" smtClean="0">
              <a:solidFill>
                <a:schemeClr val="tx2"/>
              </a:solidFill>
              <a:latin typeface="+mj-lt"/>
            </a:endParaRPr>
          </a:p>
          <a:p>
            <a:pPr>
              <a:buNone/>
            </a:pPr>
            <a:endParaRPr lang="en-US" sz="2400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52400" y="152400"/>
            <a:ext cx="1676400" cy="381000"/>
          </a:xfrm>
          <a:prstGeom prst="rect">
            <a:avLst/>
          </a:prstGeom>
          <a:ln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Step </a:t>
            </a:r>
            <a:r>
              <a:rPr lang="en-US" sz="11200" dirty="0" smtClean="0">
                <a:latin typeface="Cambria" pitchFamily="18" charset="0"/>
              </a:rPr>
              <a:t>3</a:t>
            </a: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http://my.inmagine.com/1000wmz/4c63217931377b7556/blendimages/bldvcd062/bld13607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2667000"/>
            <a:ext cx="1783080" cy="2416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2700" dirty="0" smtClean="0"/>
              <a:t>Work </a:t>
            </a:r>
            <a:r>
              <a:rPr lang="en-US" sz="2700" dirty="0" smtClean="0"/>
              <a:t>in </a:t>
            </a:r>
            <a:r>
              <a:rPr lang="en-US" sz="2700" dirty="0" smtClean="0"/>
              <a:t>Partnership with Care Providers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/>
              <a:t>To m</a:t>
            </a:r>
            <a:r>
              <a:rPr lang="en-US" sz="2200" dirty="0" smtClean="0"/>
              <a:t>ake </a:t>
            </a:r>
            <a:r>
              <a:rPr lang="en-US" sz="2200" dirty="0" smtClean="0"/>
              <a:t>the planning </a:t>
            </a:r>
            <a:r>
              <a:rPr lang="en-US" sz="2200" dirty="0" smtClean="0"/>
              <a:t>discussions </a:t>
            </a:r>
            <a:r>
              <a:rPr lang="en-US" sz="2200" dirty="0" smtClean="0"/>
              <a:t>“Known and Routine”</a:t>
            </a:r>
            <a:endParaRPr lang="en-US" sz="22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1800" b="1" dirty="0" smtClean="0">
                <a:solidFill>
                  <a:schemeClr val="tx2"/>
                </a:solidFill>
              </a:rPr>
              <a:t>“5 Things to Talk About With </a:t>
            </a:r>
          </a:p>
          <a:p>
            <a:pPr algn="ctr">
              <a:buNone/>
            </a:pPr>
            <a:r>
              <a:rPr lang="en-US" sz="1800" b="1" dirty="0" smtClean="0">
                <a:solidFill>
                  <a:schemeClr val="tx2"/>
                </a:solidFill>
              </a:rPr>
              <a:t>Your Care Providers”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1800" b="1" dirty="0" smtClean="0">
                <a:solidFill>
                  <a:schemeClr val="tx2"/>
                </a:solidFill>
              </a:rPr>
              <a:t>“5 Things To Talk About With </a:t>
            </a:r>
          </a:p>
          <a:p>
            <a:pPr algn="ctr">
              <a:buNone/>
            </a:pPr>
            <a:r>
              <a:rPr lang="en-US" sz="1800" b="1" dirty="0" smtClean="0">
                <a:solidFill>
                  <a:schemeClr val="tx2"/>
                </a:solidFill>
              </a:rPr>
              <a:t>Your Patients and Clients”</a:t>
            </a:r>
            <a:endParaRPr lang="en-US" sz="18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http://sharonspano.com/wp-content/uploads/2012/06/TheConversation.6.29.1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4433" y="2286000"/>
            <a:ext cx="5660767" cy="404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895600" y="3647182"/>
            <a:ext cx="1371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5 Things to Talk About with Care Providers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5029200" y="3647182"/>
            <a:ext cx="1371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5 Things to Talk About with Patients and Clients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“5 Things To Talk About with </a:t>
            </a:r>
            <a:r>
              <a:rPr lang="en-US" sz="2800" dirty="0" smtClean="0"/>
              <a:t>Your Patients &amp; Clients ”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90600"/>
            <a:ext cx="77724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362200"/>
            <a:ext cx="3276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4648200" y="990600"/>
            <a:ext cx="0" cy="1219200"/>
          </a:xfrm>
          <a:prstGeom prst="line">
            <a:avLst/>
          </a:prstGeom>
          <a:ln w="63500" cap="rnd" cmpd="thickThin">
            <a:gradFill flip="none" rotWithShape="1">
              <a:gsLst>
                <a:gs pos="0">
                  <a:srgbClr val="92D05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1"/>
              <a:tileRect/>
            </a:gra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648200" y="4572000"/>
            <a:ext cx="0" cy="1219200"/>
          </a:xfrm>
          <a:prstGeom prst="line">
            <a:avLst/>
          </a:prstGeom>
          <a:ln w="63500" cap="rnd" cmpd="thickThin">
            <a:gradFill flip="none" rotWithShape="1">
              <a:gsLst>
                <a:gs pos="0">
                  <a:srgbClr val="92D05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circle">
                <a:fillToRect l="100000" t="100000"/>
              </a:path>
              <a:tileRect r="-100000" b="-100000"/>
            </a:gra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257800" y="1524000"/>
            <a:ext cx="685800" cy="762000"/>
          </a:xfrm>
          <a:prstGeom prst="line">
            <a:avLst/>
          </a:prstGeom>
          <a:ln w="63500" cap="rnd" cmpd="thickThin">
            <a:gradFill flip="none" rotWithShape="1">
              <a:gsLst>
                <a:gs pos="0">
                  <a:srgbClr val="92D05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1"/>
              <a:tileRect/>
            </a:gra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971800" y="4419600"/>
            <a:ext cx="685800" cy="762000"/>
          </a:xfrm>
          <a:prstGeom prst="line">
            <a:avLst/>
          </a:prstGeom>
          <a:ln w="63500" cap="rnd" cmpd="thickThin">
            <a:gradFill flip="none" rotWithShape="1">
              <a:gsLst>
                <a:gs pos="0">
                  <a:srgbClr val="92D05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circle">
                <a:fillToRect l="100000" t="100000"/>
              </a:path>
              <a:tileRect r="-100000" b="-100000"/>
            </a:gra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200400" y="1676400"/>
            <a:ext cx="685800" cy="609600"/>
          </a:xfrm>
          <a:prstGeom prst="line">
            <a:avLst/>
          </a:prstGeom>
          <a:ln w="63500" cap="rnd" cmpd="thickThin">
            <a:gradFill flip="none" rotWithShape="1">
              <a:gsLst>
                <a:gs pos="0">
                  <a:srgbClr val="92D05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1"/>
              <a:tileRect/>
            </a:gra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248400" y="3276600"/>
            <a:ext cx="609600" cy="0"/>
          </a:xfrm>
          <a:prstGeom prst="line">
            <a:avLst/>
          </a:prstGeom>
          <a:ln w="63500" cap="rnd" cmpd="thickThin">
            <a:gradFill flip="none" rotWithShape="1">
              <a:gsLst>
                <a:gs pos="0">
                  <a:srgbClr val="92D05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shape">
                <a:fillToRect l="50000" t="50000" r="50000" b="50000"/>
              </a:path>
              <a:tileRect/>
            </a:gra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2286000" y="3276600"/>
            <a:ext cx="685800" cy="0"/>
          </a:xfrm>
          <a:prstGeom prst="line">
            <a:avLst/>
          </a:prstGeom>
          <a:ln w="63500" cap="rnd" cmpd="thickThin">
            <a:gradFill flip="none" rotWithShape="1">
              <a:gsLst>
                <a:gs pos="0">
                  <a:srgbClr val="92D05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shape">
                <a:fillToRect l="50000" t="50000" r="50000" b="50000"/>
              </a:path>
              <a:tileRect/>
            </a:gra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638800" y="4495800"/>
            <a:ext cx="457200" cy="533400"/>
          </a:xfrm>
          <a:prstGeom prst="line">
            <a:avLst/>
          </a:prstGeom>
          <a:ln w="63500" cap="rnd" cmpd="thickThin">
            <a:gradFill flip="none" rotWithShape="1">
              <a:gsLst>
                <a:gs pos="0">
                  <a:srgbClr val="92D05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circle">
                <a:fillToRect l="100000" t="100000"/>
              </a:path>
              <a:tileRect r="-100000" b="-100000"/>
            </a:gra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</a:rPr>
              <a:t>Community Partners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000" dirty="0" smtClean="0"/>
              <a:t>Help Engage Adults in Planning Discussions and Connect to Quality Care</a:t>
            </a:r>
            <a:endParaRPr lang="en-US" sz="2000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838200" y="762000"/>
          <a:ext cx="74676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0663F0-4924-45B5-9961-75E877CFF8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graphicEl>
                                              <a:dgm id="{B50663F0-4924-45B5-9961-75E877CFF8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93B065-7720-47BC-9618-8D74A28947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9893B065-7720-47BC-9618-8D74A28947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122B2E-D351-4796-BEAC-BDDCDD3A7E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graphicEl>
                                              <a:dgm id="{68122B2E-D351-4796-BEAC-BDDCDD3A7E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BF6AB72-6DD0-4CD8-8D76-B5287992F4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5BF6AB72-6DD0-4CD8-8D76-B5287992F4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6D92C66-7596-4D60-9943-CBDF18823C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A6D92C66-7596-4D60-9943-CBDF18823C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266D8B-F3DA-43BE-9C49-FE283CE1C3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FD266D8B-F3DA-43BE-9C49-FE283CE1C3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7EF8CA-4809-4396-AB04-FEDDDA678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graphicEl>
                                              <a:dgm id="{727EF8CA-4809-4396-AB04-FEDDDA6780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252842-0A75-43A9-803C-A642E2E27B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>
                                            <p:graphicEl>
                                              <a:dgm id="{3E252842-0A75-43A9-803C-A642E2E27B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90FA21-769C-452F-815E-9FF4F6A226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5690FA21-769C-452F-815E-9FF4F6A226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FD5D59-94DF-43A5-BCC8-EC31CC183D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">
                                            <p:graphicEl>
                                              <a:dgm id="{90FD5D59-94DF-43A5-BCC8-EC31CC183D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682D62-123C-432D-9664-F3963D5BB8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>
                                            <p:graphicEl>
                                              <a:dgm id="{D2682D62-123C-432D-9664-F3963D5BB8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DDC7C7-538E-47E2-8C88-12398D3116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graphicEl>
                                              <a:dgm id="{3ADDC7C7-538E-47E2-8C88-12398D3116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027601-18F4-4342-B759-5AC54F0090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">
                                            <p:graphicEl>
                                              <a:dgm id="{F5027601-18F4-4342-B759-5AC54F0090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5D93EF-E421-4ECE-B136-5E696A1075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>
                                            <p:graphicEl>
                                              <a:dgm id="{2C5D93EF-E421-4ECE-B136-5E696A1075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688F845-F4BD-4D9B-AB08-B3711A914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">
                                            <p:graphicEl>
                                              <a:dgm id="{A688F845-F4BD-4D9B-AB08-B3711A9145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FD6467-50BB-4033-8F15-0913EA0B59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">
                                            <p:graphicEl>
                                              <a:dgm id="{05FD6467-50BB-4033-8F15-0913EA0B59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744905"/>
            <a:ext cx="5584255" cy="4198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Oval 19"/>
          <p:cNvSpPr/>
          <p:nvPr/>
        </p:nvSpPr>
        <p:spPr>
          <a:xfrm>
            <a:off x="533400" y="1295400"/>
            <a:ext cx="2057400" cy="11430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MA Coalition Prevention of Medical Errors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914400" y="4953000"/>
            <a:ext cx="1600200" cy="12192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Home Care Alliance of MA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590800" y="5638800"/>
            <a:ext cx="1905000" cy="10668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Hospice &amp; Palliative Care Federation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629400" y="4953000"/>
            <a:ext cx="1981200" cy="10668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LeadingAge</a:t>
            </a:r>
            <a:r>
              <a:rPr lang="en-US" sz="1600" dirty="0" smtClean="0">
                <a:solidFill>
                  <a:schemeClr val="tx1"/>
                </a:solidFill>
              </a:rPr>
              <a:t> Massachusetts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6629400" y="1066800"/>
            <a:ext cx="1828800" cy="10668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4876800" y="762000"/>
            <a:ext cx="1676400" cy="11430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Mass 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Senior Care Foundation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2667000" y="762000"/>
            <a:ext cx="1676400" cy="11430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Mass Hospital Association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5029200" y="5562600"/>
            <a:ext cx="1600200" cy="11430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NE QIN- QIO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2" name="Arc 51"/>
          <p:cNvSpPr/>
          <p:nvPr/>
        </p:nvSpPr>
        <p:spPr>
          <a:xfrm rot="20940246">
            <a:off x="6359975" y="953382"/>
            <a:ext cx="448600" cy="414105"/>
          </a:xfrm>
          <a:prstGeom prst="arc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c 53"/>
          <p:cNvSpPr/>
          <p:nvPr/>
        </p:nvSpPr>
        <p:spPr>
          <a:xfrm rot="5801832">
            <a:off x="6657895" y="5932180"/>
            <a:ext cx="395147" cy="265592"/>
          </a:xfrm>
          <a:prstGeom prst="arc">
            <a:avLst>
              <a:gd name="adj1" fmla="val 16200000"/>
              <a:gd name="adj2" fmla="val 120501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c 54"/>
          <p:cNvSpPr/>
          <p:nvPr/>
        </p:nvSpPr>
        <p:spPr>
          <a:xfrm rot="7227359">
            <a:off x="4557972" y="6057802"/>
            <a:ext cx="306234" cy="381196"/>
          </a:xfrm>
          <a:prstGeom prst="arc">
            <a:avLst>
              <a:gd name="adj1" fmla="val 16200000"/>
              <a:gd name="adj2" fmla="val 120501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c 55"/>
          <p:cNvSpPr/>
          <p:nvPr/>
        </p:nvSpPr>
        <p:spPr>
          <a:xfrm rot="9770076">
            <a:off x="2406638" y="5829899"/>
            <a:ext cx="314866" cy="348661"/>
          </a:xfrm>
          <a:prstGeom prst="arc">
            <a:avLst>
              <a:gd name="adj1" fmla="val 16247380"/>
              <a:gd name="adj2" fmla="val 120501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c 58"/>
          <p:cNvSpPr/>
          <p:nvPr/>
        </p:nvSpPr>
        <p:spPr>
          <a:xfrm rot="14092625">
            <a:off x="696344" y="2408860"/>
            <a:ext cx="290777" cy="176754"/>
          </a:xfrm>
          <a:prstGeom prst="arc">
            <a:avLst>
              <a:gd name="adj1" fmla="val 16200000"/>
              <a:gd name="adj2" fmla="val 120501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c 59"/>
          <p:cNvSpPr/>
          <p:nvPr/>
        </p:nvSpPr>
        <p:spPr>
          <a:xfrm rot="18391759">
            <a:off x="4338027" y="832827"/>
            <a:ext cx="512736" cy="512736"/>
          </a:xfrm>
          <a:prstGeom prst="arc">
            <a:avLst>
              <a:gd name="adj1" fmla="val 16378932"/>
              <a:gd name="adj2" fmla="val 1205017"/>
            </a:avLst>
          </a:prstGeom>
          <a:ln w="952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4"/>
          <p:cNvSpPr>
            <a:spLocks noGrp="1"/>
          </p:cNvSpPr>
          <p:nvPr>
            <p:ph type="title"/>
          </p:nvPr>
        </p:nvSpPr>
        <p:spPr>
          <a:xfrm>
            <a:off x="1371600" y="152400"/>
            <a:ext cx="6858000" cy="411162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chemeClr val="tx2"/>
                </a:solidFill>
              </a:rPr>
              <a:t/>
            </a:r>
            <a:br>
              <a:rPr lang="en-US" sz="1800" dirty="0" smtClean="0">
                <a:solidFill>
                  <a:schemeClr val="tx2"/>
                </a:solidFill>
              </a:rPr>
            </a:br>
            <a:r>
              <a:rPr lang="en-US" sz="2800" b="1" dirty="0" smtClean="0">
                <a:solidFill>
                  <a:schemeClr val="tx2"/>
                </a:solidFill>
              </a:rPr>
              <a:t>Alliance Partners</a:t>
            </a:r>
            <a:r>
              <a:rPr lang="en-US" sz="2000" b="1" dirty="0" smtClean="0">
                <a:solidFill>
                  <a:schemeClr val="tx2"/>
                </a:solidFill>
              </a:rPr>
              <a:t/>
            </a:r>
            <a:br>
              <a:rPr lang="en-US" sz="2000" b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Support members with same </a:t>
            </a:r>
            <a:r>
              <a:rPr lang="en-US" sz="2000" b="1" dirty="0" smtClean="0">
                <a:solidFill>
                  <a:schemeClr val="tx2"/>
                </a:solidFill>
              </a:rPr>
              <a:t>Information, </a:t>
            </a:r>
            <a:r>
              <a:rPr lang="en-US" sz="2000" b="1" dirty="0" smtClean="0">
                <a:solidFill>
                  <a:schemeClr val="tx2"/>
                </a:solidFill>
              </a:rPr>
              <a:t>same </a:t>
            </a:r>
            <a:r>
              <a:rPr lang="en-US" sz="2000" b="1" dirty="0" smtClean="0">
                <a:solidFill>
                  <a:schemeClr val="tx2"/>
                </a:solidFill>
              </a:rPr>
              <a:t>t</a:t>
            </a:r>
            <a:r>
              <a:rPr lang="en-US" sz="2000" b="1" dirty="0" smtClean="0">
                <a:solidFill>
                  <a:schemeClr val="tx2"/>
                </a:solidFill>
              </a:rPr>
              <a:t>ools</a:t>
            </a:r>
            <a:r>
              <a:rPr lang="en-US" sz="2000" b="1" dirty="0" smtClean="0">
                <a:solidFill>
                  <a:schemeClr val="tx2"/>
                </a:solidFill>
              </a:rPr>
              <a:t/>
            </a:r>
            <a:br>
              <a:rPr lang="en-US" sz="2000" b="1" dirty="0" smtClean="0">
                <a:solidFill>
                  <a:schemeClr val="tx2"/>
                </a:solidFill>
              </a:rPr>
            </a:br>
            <a:endParaRPr lang="en-US" sz="20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086600" y="3505200"/>
            <a:ext cx="1981200" cy="12192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MA Assisted Living Facilities Assoc.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52400" y="3810000"/>
            <a:ext cx="1600200" cy="12192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Mass Home Care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4" name="Arc 23"/>
          <p:cNvSpPr/>
          <p:nvPr/>
        </p:nvSpPr>
        <p:spPr>
          <a:xfrm rot="13086771">
            <a:off x="330707" y="3644235"/>
            <a:ext cx="300535" cy="280601"/>
          </a:xfrm>
          <a:prstGeom prst="arc">
            <a:avLst>
              <a:gd name="adj1" fmla="val 16247380"/>
              <a:gd name="adj2" fmla="val 120501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c 30"/>
          <p:cNvSpPr/>
          <p:nvPr/>
        </p:nvSpPr>
        <p:spPr>
          <a:xfrm rot="4532244">
            <a:off x="7867753" y="4699681"/>
            <a:ext cx="243091" cy="227906"/>
          </a:xfrm>
          <a:prstGeom prst="arc">
            <a:avLst>
              <a:gd name="adj1" fmla="val 16200000"/>
              <a:gd name="adj2" fmla="val 120501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c 31"/>
          <p:cNvSpPr/>
          <p:nvPr/>
        </p:nvSpPr>
        <p:spPr>
          <a:xfrm rot="2066083">
            <a:off x="8220609" y="3250924"/>
            <a:ext cx="279175" cy="324226"/>
          </a:xfrm>
          <a:prstGeom prst="arc">
            <a:avLst>
              <a:gd name="adj1" fmla="val 16200000"/>
              <a:gd name="adj2" fmla="val 120501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2400" y="2514600"/>
            <a:ext cx="1905000" cy="12192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7086600" y="2286000"/>
            <a:ext cx="1676400" cy="10668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Atrius</a:t>
            </a:r>
            <a:r>
              <a:rPr lang="en-US" sz="1600" dirty="0" smtClean="0">
                <a:solidFill>
                  <a:schemeClr val="tx1"/>
                </a:solidFill>
              </a:rPr>
              <a:t> Health</a:t>
            </a:r>
          </a:p>
        </p:txBody>
      </p:sp>
      <p:sp>
        <p:nvSpPr>
          <p:cNvPr id="35" name="Arc 34"/>
          <p:cNvSpPr/>
          <p:nvPr/>
        </p:nvSpPr>
        <p:spPr>
          <a:xfrm rot="11906085">
            <a:off x="871315" y="5069519"/>
            <a:ext cx="300535" cy="280601"/>
          </a:xfrm>
          <a:prstGeom prst="arc">
            <a:avLst>
              <a:gd name="adj1" fmla="val 16247380"/>
              <a:gd name="adj2" fmla="val 120501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52400" y="2819400"/>
            <a:ext cx="198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Caregiver Homes/</a:t>
            </a:r>
            <a:r>
              <a:rPr lang="en-US" sz="1600" dirty="0" err="1" smtClean="0"/>
              <a:t>Seniorlink</a:t>
            </a:r>
            <a:endParaRPr lang="en-US" sz="1600" dirty="0" smtClean="0"/>
          </a:p>
        </p:txBody>
      </p:sp>
      <p:sp>
        <p:nvSpPr>
          <p:cNvPr id="40" name="Rectangle 39"/>
          <p:cNvSpPr/>
          <p:nvPr/>
        </p:nvSpPr>
        <p:spPr>
          <a:xfrm>
            <a:off x="6705600" y="1143000"/>
            <a:ext cx="1600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Blue Cross </a:t>
            </a:r>
          </a:p>
          <a:p>
            <a:pPr algn="ctr"/>
            <a:r>
              <a:rPr lang="en-US" dirty="0" smtClean="0"/>
              <a:t>Blue Shield </a:t>
            </a:r>
          </a:p>
          <a:p>
            <a:pPr algn="ctr"/>
            <a:r>
              <a:rPr lang="en-US" dirty="0" smtClean="0"/>
              <a:t>of MA </a:t>
            </a:r>
            <a:endParaRPr lang="en-US" dirty="0"/>
          </a:p>
        </p:txBody>
      </p:sp>
      <p:sp>
        <p:nvSpPr>
          <p:cNvPr id="36" name="Arc 35"/>
          <p:cNvSpPr/>
          <p:nvPr/>
        </p:nvSpPr>
        <p:spPr>
          <a:xfrm rot="16200000">
            <a:off x="2263311" y="1055461"/>
            <a:ext cx="300535" cy="280601"/>
          </a:xfrm>
          <a:prstGeom prst="arc">
            <a:avLst>
              <a:gd name="adj1" fmla="val 16247380"/>
              <a:gd name="adj2" fmla="val 120501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c 40"/>
          <p:cNvSpPr/>
          <p:nvPr/>
        </p:nvSpPr>
        <p:spPr>
          <a:xfrm rot="2208301">
            <a:off x="7995052" y="2086769"/>
            <a:ext cx="224633" cy="146548"/>
          </a:xfrm>
          <a:prstGeom prst="arc">
            <a:avLst>
              <a:gd name="adj1" fmla="val 16200000"/>
              <a:gd name="adj2" fmla="val 120501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800" dirty="0" smtClean="0"/>
              <a:t>Celebrate April </a:t>
            </a:r>
            <a:r>
              <a:rPr lang="en-US" sz="2800" dirty="0" smtClean="0"/>
              <a:t>11-16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National </a:t>
            </a:r>
            <a:r>
              <a:rPr lang="en-US" sz="2800" dirty="0" smtClean="0"/>
              <a:t>HealthCare Decisions Week</a:t>
            </a:r>
            <a:endParaRPr lang="en-US" sz="2800" dirty="0"/>
          </a:p>
        </p:txBody>
      </p:sp>
      <p:pic>
        <p:nvPicPr>
          <p:cNvPr id="1026" name="Picture 2" descr="C:\Users\Peter\Desktop\2015 HC FOLDERS\HC PHOTOS &amp; LOGOs\get-started-graphic-incl-paragraphs-9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011680"/>
            <a:ext cx="6858000" cy="4389120"/>
          </a:xfrm>
          <a:prstGeom prst="rect">
            <a:avLst/>
          </a:prstGeom>
          <a:noFill/>
        </p:spPr>
      </p:pic>
      <p:pic>
        <p:nvPicPr>
          <p:cNvPr id="2050" name="Picture 2" descr="C:\Users\Peter\Desktop\2015 HC FOLDERS\HC PHOTOS &amp; LOGOs\come celbrate with 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52400"/>
            <a:ext cx="2057400" cy="1676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4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</a:t>
            </a:r>
            <a:r>
              <a:rPr lang="en-US" dirty="0" smtClean="0"/>
              <a:t>m</a:t>
            </a:r>
            <a:r>
              <a:rPr lang="en-US" dirty="0" smtClean="0"/>
              <a:t>ore information</a:t>
            </a:r>
            <a:br>
              <a:rPr lang="en-US" dirty="0" smtClean="0"/>
            </a:br>
            <a:r>
              <a:rPr lang="en-US" dirty="0" smtClean="0"/>
              <a:t>visit our website at 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www.honoringchoicesmass.com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or contact Ellen DiPaola, President </a:t>
            </a:r>
            <a:br>
              <a:rPr lang="en-US" dirty="0" smtClean="0"/>
            </a:br>
            <a:r>
              <a:rPr lang="en-US" dirty="0" smtClean="0"/>
              <a:t>781-642-0454</a:t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edipaola@honoringchoicesmass.com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4" name="Picture 3" descr="C:\Users\Peter\AppData\Local\Microsoft\Windows\Temporary Internet Files\OLK7085\Final hi res logo no words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381000"/>
            <a:ext cx="4343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18459</TotalTime>
  <Words>625</Words>
  <Application>Microsoft Office PowerPoint</Application>
  <PresentationFormat>On-screen Show (4:3)</PresentationFormat>
  <Paragraphs>203</Paragraphs>
  <Slides>18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      Mission: To promote everyday wellness, plan for the future, and receive person centered care all through your life.       </vt:lpstr>
      <vt:lpstr>Everyone Has Rights</vt:lpstr>
      <vt:lpstr>              </vt:lpstr>
      <vt:lpstr>‘Do-it-Yourself’ 3-Step Planning Guide for   any age and any stage of health </vt:lpstr>
      <vt:lpstr>Slide 5</vt:lpstr>
      <vt:lpstr>   Plan  5 Massachusetts Planning Documents   Communicate Your Choices    </vt:lpstr>
      <vt:lpstr>            </vt:lpstr>
      <vt:lpstr>        “What instructions and information do you want to give  your Health Care Agent about your care?”    </vt:lpstr>
      <vt:lpstr>         “Who do you want to make financial decisions for you  if you can’t make financial decisions yourself?”    </vt:lpstr>
      <vt:lpstr>       “If you have an advanced or terminal illness,  what life-sustaining treatments would be acceptable to you?”    </vt:lpstr>
      <vt:lpstr>        “Do you want medical personnel to restart your heart beat and breathing if  your heart beat and breathing stop?”   </vt:lpstr>
      <vt:lpstr>  Connect  Put Your Plan into Action with Care Providers  to Honor Your Choices      </vt:lpstr>
      <vt:lpstr>Work in Partnership with Care Providers To make the planning discussions “Known and Routine”</vt:lpstr>
      <vt:lpstr>“5 Things To Talk About with Your Patients &amp; Clients ”</vt:lpstr>
      <vt:lpstr>Community Partners  Help Engage Adults in Planning Discussions and Connect to Quality Care</vt:lpstr>
      <vt:lpstr> Alliance Partners  Support members with same Information, same tools </vt:lpstr>
      <vt:lpstr>Celebrate April 11-16  National HealthCare Decisions Week</vt:lpstr>
      <vt:lpstr>   For more information visit our website at  www.honoringchoicesmass.com or contact Ellen DiPaola, President  781-642-0454 edipaola@honoringchoicesmass.com Thank you!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 Pavilion 2007</dc:creator>
  <cp:lastModifiedBy>HP Pavilion 2007</cp:lastModifiedBy>
  <cp:revision>1774</cp:revision>
  <dcterms:created xsi:type="dcterms:W3CDTF">2013-10-18T11:34:34Z</dcterms:created>
  <dcterms:modified xsi:type="dcterms:W3CDTF">2016-03-28T00:41:58Z</dcterms:modified>
</cp:coreProperties>
</file>